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38" r:id="rId2"/>
    <p:sldId id="383" r:id="rId3"/>
    <p:sldId id="384" r:id="rId4"/>
    <p:sldId id="385" r:id="rId5"/>
    <p:sldId id="386" r:id="rId6"/>
    <p:sldId id="387" r:id="rId7"/>
    <p:sldId id="394" r:id="rId8"/>
    <p:sldId id="395" r:id="rId9"/>
    <p:sldId id="396" r:id="rId10"/>
    <p:sldId id="388" r:id="rId11"/>
    <p:sldId id="389" r:id="rId12"/>
    <p:sldId id="390" r:id="rId13"/>
    <p:sldId id="391" r:id="rId14"/>
    <p:sldId id="339" r:id="rId15"/>
    <p:sldId id="392" r:id="rId16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>
          <p15:clr>
            <a:srgbClr val="A4A3A4"/>
          </p15:clr>
        </p15:guide>
        <p15:guide id="2" pos="13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C00"/>
    <a:srgbClr val="333333"/>
    <a:srgbClr val="BF6E23"/>
    <a:srgbClr val="66CCFF"/>
    <a:srgbClr val="E9E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072" autoAdjust="0"/>
  </p:normalViewPr>
  <p:slideViewPr>
    <p:cSldViewPr snapToObjects="1">
      <p:cViewPr>
        <p:scale>
          <a:sx n="100" d="100"/>
          <a:sy n="100" d="100"/>
        </p:scale>
        <p:origin x="-1950" y="-618"/>
      </p:cViewPr>
      <p:guideLst>
        <p:guide orient="horz" pos="2115"/>
        <p:guide pos="1338"/>
      </p:guideLst>
    </p:cSldViewPr>
  </p:slideViewPr>
  <p:outlineViewPr>
    <p:cViewPr>
      <p:scale>
        <a:sx n="33" d="100"/>
        <a:sy n="33" d="100"/>
      </p:scale>
      <p:origin x="0" y="5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040" y="-12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413" cy="493713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l">
              <a:defRPr sz="1200">
                <a:latin typeface="Times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693" tIns="45347" rIns="90693" bIns="453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C00E538-A6B7-4B39-8B99-E723AEFC96CE}" type="datetimeFigureOut">
              <a:rPr lang="de-DE" altLang="de-DE"/>
              <a:pPr>
                <a:defRPr/>
              </a:pPr>
              <a:t>11.02.2019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371013"/>
            <a:ext cx="2919413" cy="493712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l">
              <a:defRPr sz="1200">
                <a:latin typeface="Times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693" tIns="45347" rIns="90693" bIns="453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C2C1F4A-2EB1-4745-9725-63E9CE56F6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6980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3" tIns="45347" rIns="90693" bIns="453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3" tIns="45347" rIns="90693" bIns="453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5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3" tIns="45347" rIns="90693" bIns="45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smtClean="0"/>
              <a:t>Textmasterformate durch Klicken bearbeiten</a:t>
            </a:r>
          </a:p>
          <a:p>
            <a:pPr lvl="1"/>
            <a:r>
              <a:rPr lang="en-GB" altLang="de-DE" noProof="0" smtClean="0"/>
              <a:t>Zweite Ebene</a:t>
            </a:r>
          </a:p>
          <a:p>
            <a:pPr lvl="2"/>
            <a:r>
              <a:rPr lang="en-GB" altLang="de-DE" noProof="0" smtClean="0"/>
              <a:t>Dritte Ebene</a:t>
            </a:r>
          </a:p>
          <a:p>
            <a:pPr lvl="3"/>
            <a:r>
              <a:rPr lang="en-GB" altLang="de-DE" noProof="0" smtClean="0"/>
              <a:t>Vierte Ebene</a:t>
            </a:r>
          </a:p>
          <a:p>
            <a:pPr lvl="4"/>
            <a:r>
              <a:rPr lang="en-GB" alt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3" tIns="45347" rIns="90693" bIns="453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3" tIns="45347" rIns="90693" bIns="453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3FF1CE2-0A68-4421-9178-3FF23D500B7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38571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ヒラギノ角ゴ Pro W3" charset="0"/>
        <a:cs typeface="Time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/Users/admin/Documents/Jobs/PRINT/CHSH%20Anwa&#776;lte/2015/Diverses/Kanzleipra&#776;sentation/Material/Quote_single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0811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GB" noProof="0" dirty="0" smtClean="0"/>
              <a:t>Master-</a:t>
            </a: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43719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492897"/>
            <a:ext cx="5111750" cy="3528392"/>
          </a:xfrm>
        </p:spPr>
        <p:txBody>
          <a:bodyPr/>
          <a:lstStyle>
            <a:lvl1pPr marL="342900" indent="-342900">
              <a:buClr>
                <a:srgbClr val="DC8C00"/>
              </a:buClr>
              <a:buFont typeface="Arial"/>
              <a:buChar char="•"/>
              <a:defRPr sz="2400">
                <a:solidFill>
                  <a:srgbClr val="333333"/>
                </a:solidFill>
              </a:defRPr>
            </a:lvl1pPr>
            <a:lvl2pPr marL="742950" indent="-285750">
              <a:buClr>
                <a:srgbClr val="DC8C00"/>
              </a:buClr>
              <a:buFont typeface="Arial"/>
              <a:buChar char="•"/>
              <a:defRPr sz="22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2pPr>
            <a:lvl3pPr marL="1143000" indent="-228600">
              <a:buClr>
                <a:srgbClr val="DC8C00"/>
              </a:buClr>
              <a:buFont typeface="Arial"/>
              <a:buChar char="•"/>
              <a:defRPr sz="20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3pPr>
            <a:lvl4pPr marL="1600200" indent="-228600">
              <a:buClr>
                <a:srgbClr val="DC8C00"/>
              </a:buClr>
              <a:buFont typeface="Arial"/>
              <a:buChar char="•"/>
              <a:defRPr sz="18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4pPr>
            <a:lvl5pPr marL="2057400" indent="-228600">
              <a:buClr>
                <a:srgbClr val="DC8C00"/>
              </a:buClr>
              <a:buFont typeface="Arial"/>
              <a:buChar char="•"/>
              <a:defRPr sz="18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492897"/>
            <a:ext cx="3008313" cy="1152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6088" y="1485900"/>
            <a:ext cx="8229600" cy="574675"/>
          </a:xfrm>
        </p:spPr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 smtClean="0"/>
              <a:t>CHSH 2016</a:t>
            </a:r>
            <a:endParaRPr lang="de-AT" altLang="de-D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53A4E-EBBB-411E-AF20-392F42A0749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3508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1763713" y="5373688"/>
            <a:ext cx="5472112" cy="0"/>
          </a:xfrm>
          <a:prstGeom prst="line">
            <a:avLst/>
          </a:prstGeom>
          <a:ln w="12700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9552" y="1340769"/>
            <a:ext cx="7992888" cy="3386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 smtClean="0"/>
              <a:t>CHSH 2016</a:t>
            </a:r>
            <a:endParaRPr lang="de-AT" altLang="de-D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1C5D-0D3E-4658-857A-F38F27F85E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1533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None/>
              <a:tabLst/>
              <a:defRPr sz="22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2pPr>
            <a:lvl3pPr>
              <a:buClr>
                <a:srgbClr val="DC8C00"/>
              </a:buClr>
              <a:defRPr sz="20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None/>
              <a:tabLst/>
              <a:defRPr sz="1800" baseline="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4pPr>
            <a:lvl5pPr marL="2057400" indent="-228600">
              <a:buClr>
                <a:srgbClr val="DC8C00"/>
              </a:buClr>
              <a:buFont typeface="Arial"/>
              <a:buChar char="•"/>
              <a:defRPr sz="1800">
                <a:solidFill>
                  <a:srgbClr val="333333"/>
                </a:solidFill>
                <a:latin typeface="Times"/>
                <a:ea typeface="Times"/>
              </a:defRPr>
            </a:lvl5pPr>
          </a:lstStyle>
          <a:p>
            <a:pPr lvl="0"/>
            <a:r>
              <a:rPr lang="de-AT" noProof="0" dirty="0" smtClean="0"/>
              <a:t>Mastertextformat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D350-7173-419C-B638-8996016DCD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39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088" y="2205038"/>
            <a:ext cx="4038600" cy="381635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2400">
                <a:solidFill>
                  <a:srgbClr val="333333"/>
                </a:solidFill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22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20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18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1800" baseline="0">
                <a:solidFill>
                  <a:srgbClr val="333333"/>
                </a:solidFill>
                <a:latin typeface="Times"/>
                <a:ea typeface="Time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noProof="0" dirty="0" smtClean="0"/>
              <a:t>Mastertextformat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2205038"/>
            <a:ext cx="4038600" cy="3816350"/>
          </a:xfrm>
        </p:spPr>
        <p:txBody>
          <a:bodyPr/>
          <a:lstStyle>
            <a:lvl1pPr marL="342900" indent="-342900">
              <a:buClr>
                <a:srgbClr val="DC8C00"/>
              </a:buClr>
              <a:buFont typeface="Arial"/>
              <a:buChar char="•"/>
              <a:defRPr sz="2400">
                <a:solidFill>
                  <a:srgbClr val="333333"/>
                </a:solidFill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22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2pPr>
            <a:lvl3pPr marL="1143000" indent="-228600">
              <a:buClr>
                <a:srgbClr val="DC8C00"/>
              </a:buClr>
              <a:buFont typeface="Arial"/>
              <a:buChar char="•"/>
              <a:defRPr sz="20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 typeface="Arial"/>
              <a:buChar char="•"/>
              <a:tabLst/>
              <a:defRPr sz="1800">
                <a:solidFill>
                  <a:srgbClr val="333333"/>
                </a:solidFill>
                <a:latin typeface="Times"/>
                <a:ea typeface="Times"/>
                <a:cs typeface="Times"/>
              </a:defRPr>
            </a:lvl4pPr>
            <a:lvl5pPr marL="2057400" indent="-228600">
              <a:buClr>
                <a:srgbClr val="DC8C00"/>
              </a:buClr>
              <a:buFont typeface="Arial"/>
              <a:buChar char="•"/>
              <a:defRPr sz="1800">
                <a:solidFill>
                  <a:srgbClr val="333333"/>
                </a:solidFill>
                <a:latin typeface="Times"/>
                <a:ea typeface="Time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noProof="0" dirty="0" smtClean="0"/>
              <a:t>Mastertextformat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0F91-CCC8-4832-8613-E7D2688955F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54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 rot="10800000" flipV="1">
            <a:off x="395288" y="4149725"/>
            <a:ext cx="1585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200" dirty="0" smtClean="0">
                <a:solidFill>
                  <a:srgbClr val="333333"/>
                </a:solidFill>
                <a:latin typeface="Times"/>
                <a:ea typeface="Times"/>
                <a:cs typeface="Times"/>
              </a:rPr>
              <a:t> </a:t>
            </a:r>
            <a:r>
              <a:rPr lang="de-DE" sz="1200" i="1" dirty="0" smtClean="0">
                <a:solidFill>
                  <a:srgbClr val="333333"/>
                </a:solidFill>
                <a:latin typeface="Times"/>
                <a:ea typeface="Times"/>
                <a:cs typeface="Times"/>
              </a:rPr>
              <a:t>Edition 2013</a:t>
            </a:r>
          </a:p>
        </p:txBody>
      </p:sp>
      <p:sp>
        <p:nvSpPr>
          <p:cNvPr id="4" name="Rechteck 1"/>
          <p:cNvSpPr>
            <a:spLocks noChangeArrowheads="1"/>
          </p:cNvSpPr>
          <p:nvPr userDrawn="1"/>
        </p:nvSpPr>
        <p:spPr bwMode="auto">
          <a:xfrm>
            <a:off x="2771775" y="2565400"/>
            <a:ext cx="568801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128" charset="-128"/>
              </a:defRPr>
            </a:lvl9pPr>
          </a:lstStyle>
          <a:p>
            <a:pPr algn="ctr">
              <a:defRPr/>
            </a:pPr>
            <a:r>
              <a:rPr lang="en-GB" altLang="de-DE" sz="1600" smtClean="0">
                <a:solidFill>
                  <a:srgbClr val="333333"/>
                </a:solidFill>
                <a:latin typeface="Times" pitchFamily="18" charset="0"/>
              </a:rPr>
              <a:t>“CHSH Cerha Hempel Spiegelfeld Hlawati provides an ‘unrivalled service’, and has ‘broad technical expertise and strong business acumen’.”</a:t>
            </a:r>
          </a:p>
          <a:p>
            <a:pPr algn="ctr">
              <a:defRPr/>
            </a:pPr>
            <a:endParaRPr lang="en-GB" altLang="de-DE" sz="1600" smtClean="0">
              <a:solidFill>
                <a:srgbClr val="333333"/>
              </a:solidFill>
              <a:latin typeface="Times" pitchFamily="18" charset="0"/>
            </a:endParaRPr>
          </a:p>
          <a:p>
            <a:pPr algn="ctr">
              <a:defRPr/>
            </a:pPr>
            <a:r>
              <a:rPr lang="en-GB" altLang="de-DE" sz="1600" smtClean="0">
                <a:solidFill>
                  <a:srgbClr val="333333"/>
                </a:solidFill>
                <a:latin typeface="Times" pitchFamily="18" charset="0"/>
              </a:rPr>
              <a:t>“CHSH Cerha Hempel Spiegelfeld Hlawati ‘understands clients’ requirements’ and leaves them ‘extremely impressed’.” </a:t>
            </a:r>
          </a:p>
          <a:p>
            <a:pPr algn="ctr">
              <a:defRPr/>
            </a:pPr>
            <a:endParaRPr lang="en-GB" altLang="de-DE" sz="1600" smtClean="0">
              <a:solidFill>
                <a:srgbClr val="333333"/>
              </a:solidFill>
              <a:latin typeface="Times" pitchFamily="18" charset="0"/>
            </a:endParaRPr>
          </a:p>
          <a:p>
            <a:pPr algn="ctr">
              <a:defRPr/>
            </a:pPr>
            <a:r>
              <a:rPr lang="en-GB" altLang="de-DE" sz="1600" smtClean="0">
                <a:solidFill>
                  <a:srgbClr val="333333"/>
                </a:solidFill>
                <a:latin typeface="Times" pitchFamily="18" charset="0"/>
              </a:rPr>
              <a:t>“‘A perfect legal companion’, CHSH Cerha Hempel Spiegelfeld Hlawati’s team demonstrates ‘deep legal knowledge, business insight and vast practical experience’.” </a:t>
            </a:r>
          </a:p>
        </p:txBody>
      </p:sp>
      <p:grpSp>
        <p:nvGrpSpPr>
          <p:cNvPr id="5" name="Gruppierung 14"/>
          <p:cNvGrpSpPr>
            <a:grpSpLocks/>
          </p:cNvGrpSpPr>
          <p:nvPr userDrawn="1"/>
        </p:nvGrpSpPr>
        <p:grpSpPr bwMode="auto">
          <a:xfrm>
            <a:off x="2843213" y="1709738"/>
            <a:ext cx="5545137" cy="927100"/>
            <a:chOff x="2843213" y="1278272"/>
            <a:chExt cx="5545137" cy="926592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2843213" y="1700316"/>
              <a:ext cx="5545137" cy="0"/>
            </a:xfrm>
            <a:prstGeom prst="line">
              <a:avLst/>
            </a:prstGeom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Quote_single.jpg" descr="/Users/admin/Documents/Jobs/PRINT/CHSH Anwälte/2015/Diverses/Kanzleipräsentation/Material/Quote_single.jpg"/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229" y="1278272"/>
              <a:ext cx="1213104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ung 18"/>
          <p:cNvGrpSpPr>
            <a:grpSpLocks/>
          </p:cNvGrpSpPr>
          <p:nvPr userDrawn="1"/>
        </p:nvGrpSpPr>
        <p:grpSpPr bwMode="auto">
          <a:xfrm>
            <a:off x="2843213" y="5661025"/>
            <a:ext cx="5545137" cy="927100"/>
            <a:chOff x="2843213" y="5661248"/>
            <a:chExt cx="5545137" cy="926592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2843213" y="6083292"/>
              <a:ext cx="5545137" cy="0"/>
            </a:xfrm>
            <a:prstGeom prst="line">
              <a:avLst/>
            </a:prstGeom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Quote_single.jpg" descr="/Users/admin/Documents/Jobs/PRINT/CHSH Anwälte/2015/Diverses/Kanzleipräsentation/Material/Quote_single.jpg"/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09229" y="5661248"/>
              <a:ext cx="1213104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hteck 10"/>
          <p:cNvSpPr/>
          <p:nvPr userDrawn="1"/>
        </p:nvSpPr>
        <p:spPr>
          <a:xfrm>
            <a:off x="611188" y="2852738"/>
            <a:ext cx="1296987" cy="1296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Logo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2855-CE4E-4577-90BC-6A7E82D8B0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37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ient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5654675" y="210978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5654675" y="28527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654675" y="356235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5654675" y="4302125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281863" y="28527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396875" y="213360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96875" y="28527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396875" y="356235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396875" y="4302125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396875" y="5064125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2225675" y="4302125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05675" y="429260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3902075" y="4302125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7305675" y="3509963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 userDrawn="1"/>
        </p:nvSpPr>
        <p:spPr bwMode="auto">
          <a:xfrm>
            <a:off x="2225675" y="213360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 userDrawn="1"/>
        </p:nvSpPr>
        <p:spPr bwMode="auto">
          <a:xfrm>
            <a:off x="2225675" y="28527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 userDrawn="1"/>
        </p:nvSpPr>
        <p:spPr bwMode="auto">
          <a:xfrm>
            <a:off x="3902075" y="213360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 userDrawn="1"/>
        </p:nvSpPr>
        <p:spPr bwMode="auto">
          <a:xfrm>
            <a:off x="3902075" y="28527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 userDrawn="1"/>
        </p:nvSpPr>
        <p:spPr bwMode="auto">
          <a:xfrm>
            <a:off x="7310438" y="2125663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 userDrawn="1"/>
        </p:nvSpPr>
        <p:spPr bwMode="auto">
          <a:xfrm>
            <a:off x="2225675" y="356235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 userDrawn="1"/>
        </p:nvSpPr>
        <p:spPr bwMode="auto">
          <a:xfrm>
            <a:off x="3902075" y="3562350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 userDrawn="1"/>
        </p:nvSpPr>
        <p:spPr bwMode="auto">
          <a:xfrm>
            <a:off x="2225675" y="50625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pic>
        <p:nvPicPr>
          <p:cNvPr id="25" name="Picture 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314575"/>
            <a:ext cx="12509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1"/>
          <p:cNvSpPr txBox="1">
            <a:spLocks noChangeArrowheads="1"/>
          </p:cNvSpPr>
          <p:nvPr userDrawn="1"/>
        </p:nvSpPr>
        <p:spPr bwMode="auto">
          <a:xfrm>
            <a:off x="3924300" y="50625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 userDrawn="1"/>
        </p:nvSpPr>
        <p:spPr bwMode="auto">
          <a:xfrm>
            <a:off x="5653088" y="50625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 userDrawn="1"/>
        </p:nvSpPr>
        <p:spPr bwMode="auto">
          <a:xfrm>
            <a:off x="7305675" y="5062538"/>
            <a:ext cx="1371600" cy="5111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  <a:p>
            <a:pPr algn="ctr">
              <a:defRPr/>
            </a:pPr>
            <a:endParaRPr lang="en-GB" sz="900" dirty="0" smtClean="0">
              <a:latin typeface="Times"/>
              <a:ea typeface="Times"/>
              <a:cs typeface="Times New Roman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29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30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E612-326A-4A52-AD9A-E835D6F57A6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5243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"/>
          <p:cNvGrpSpPr>
            <a:grpSpLocks/>
          </p:cNvGrpSpPr>
          <p:nvPr userDrawn="1"/>
        </p:nvGrpSpPr>
        <p:grpSpPr bwMode="auto">
          <a:xfrm>
            <a:off x="838200" y="2424113"/>
            <a:ext cx="1371600" cy="1778000"/>
            <a:chOff x="838200" y="2420938"/>
            <a:chExt cx="1371600" cy="1778000"/>
          </a:xfrm>
        </p:grpSpPr>
        <p:sp>
          <p:nvSpPr>
            <p:cNvPr id="4" name="Text Box 8"/>
            <p:cNvSpPr txBox="1">
              <a:spLocks noChangeArrowheads="1"/>
            </p:cNvSpPr>
            <p:nvPr userDrawn="1"/>
          </p:nvSpPr>
          <p:spPr bwMode="auto">
            <a:xfrm>
              <a:off x="838200" y="2420938"/>
              <a:ext cx="1371600" cy="1778000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Strabag IPO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€ 1,325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Strabag SE</a:t>
              </a:r>
            </a:p>
          </p:txBody>
        </p:sp>
        <p:pic>
          <p:nvPicPr>
            <p:cNvPr id="5" name="Picture 24"/>
            <p:cNvPicPr>
              <a:picLocks noChangeAspect="1" noChangeArrowheads="1"/>
            </p:cNvPicPr>
            <p:nvPr userDrawn="1"/>
          </p:nvPicPr>
          <p:blipFill rotWithShape="1">
            <a:blip r:embed="rId2"/>
            <a:srcRect t="11786"/>
            <a:stretch/>
          </p:blipFill>
          <p:spPr bwMode="auto">
            <a:xfrm>
              <a:off x="1042988" y="2636838"/>
              <a:ext cx="954087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uppierung 10"/>
          <p:cNvGrpSpPr>
            <a:grpSpLocks/>
          </p:cNvGrpSpPr>
          <p:nvPr userDrawn="1"/>
        </p:nvGrpSpPr>
        <p:grpSpPr bwMode="auto">
          <a:xfrm>
            <a:off x="2362200" y="2420938"/>
            <a:ext cx="1371600" cy="1784350"/>
            <a:chOff x="2362200" y="2420938"/>
            <a:chExt cx="1371600" cy="1785104"/>
          </a:xfrm>
        </p:grpSpPr>
        <p:sp>
          <p:nvSpPr>
            <p:cNvPr id="7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2627313" y="2636929"/>
              <a:ext cx="792162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9" name="Gruppierung 13"/>
          <p:cNvGrpSpPr>
            <a:grpSpLocks/>
          </p:cNvGrpSpPr>
          <p:nvPr userDrawn="1"/>
        </p:nvGrpSpPr>
        <p:grpSpPr bwMode="auto">
          <a:xfrm>
            <a:off x="3921125" y="2420938"/>
            <a:ext cx="1371600" cy="1784350"/>
            <a:chOff x="2362200" y="2420938"/>
            <a:chExt cx="1371600" cy="1785104"/>
          </a:xfrm>
        </p:grpSpPr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2627313" y="2636929"/>
              <a:ext cx="792162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12" name="Gruppierung 16"/>
          <p:cNvGrpSpPr>
            <a:grpSpLocks/>
          </p:cNvGrpSpPr>
          <p:nvPr userDrawn="1"/>
        </p:nvGrpSpPr>
        <p:grpSpPr bwMode="auto">
          <a:xfrm>
            <a:off x="5435600" y="2420938"/>
            <a:ext cx="1371600" cy="1784350"/>
            <a:chOff x="2362200" y="2420938"/>
            <a:chExt cx="1371600" cy="1785104"/>
          </a:xfrm>
        </p:grpSpPr>
        <p:sp>
          <p:nvSpPr>
            <p:cNvPr id="13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2627313" y="2636929"/>
              <a:ext cx="792162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15" name="Gruppierung 19"/>
          <p:cNvGrpSpPr>
            <a:grpSpLocks/>
          </p:cNvGrpSpPr>
          <p:nvPr userDrawn="1"/>
        </p:nvGrpSpPr>
        <p:grpSpPr bwMode="auto">
          <a:xfrm>
            <a:off x="6948488" y="2420938"/>
            <a:ext cx="1371600" cy="1784350"/>
            <a:chOff x="2362200" y="2420938"/>
            <a:chExt cx="1371600" cy="1785104"/>
          </a:xfrm>
        </p:grpSpPr>
        <p:sp>
          <p:nvSpPr>
            <p:cNvPr id="16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2627312" y="2636929"/>
              <a:ext cx="792163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18" name="Gruppierung 22"/>
          <p:cNvGrpSpPr>
            <a:grpSpLocks/>
          </p:cNvGrpSpPr>
          <p:nvPr userDrawn="1"/>
        </p:nvGrpSpPr>
        <p:grpSpPr bwMode="auto">
          <a:xfrm>
            <a:off x="838200" y="4368800"/>
            <a:ext cx="1371600" cy="1778000"/>
            <a:chOff x="838200" y="2420938"/>
            <a:chExt cx="1371600" cy="1778000"/>
          </a:xfrm>
        </p:grpSpPr>
        <p:sp>
          <p:nvSpPr>
            <p:cNvPr id="19" name="Text Box 8"/>
            <p:cNvSpPr txBox="1">
              <a:spLocks noChangeArrowheads="1"/>
            </p:cNvSpPr>
            <p:nvPr userDrawn="1"/>
          </p:nvSpPr>
          <p:spPr bwMode="auto">
            <a:xfrm>
              <a:off x="838200" y="2420938"/>
              <a:ext cx="1371600" cy="1778000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Strabag IPO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€ 1,325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Strabag SE</a:t>
              </a:r>
            </a:p>
          </p:txBody>
        </p:sp>
        <p:pic>
          <p:nvPicPr>
            <p:cNvPr id="20" name="Picture 24"/>
            <p:cNvPicPr>
              <a:picLocks noChangeAspect="1" noChangeArrowheads="1"/>
            </p:cNvPicPr>
            <p:nvPr userDrawn="1"/>
          </p:nvPicPr>
          <p:blipFill rotWithShape="1">
            <a:blip r:embed="rId2"/>
            <a:srcRect t="11786"/>
            <a:stretch/>
          </p:blipFill>
          <p:spPr bwMode="auto">
            <a:xfrm>
              <a:off x="1042988" y="2636838"/>
              <a:ext cx="954087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uppierung 25"/>
          <p:cNvGrpSpPr>
            <a:grpSpLocks/>
          </p:cNvGrpSpPr>
          <p:nvPr userDrawn="1"/>
        </p:nvGrpSpPr>
        <p:grpSpPr bwMode="auto">
          <a:xfrm>
            <a:off x="2362200" y="4365625"/>
            <a:ext cx="1371600" cy="1784350"/>
            <a:chOff x="2362200" y="2420938"/>
            <a:chExt cx="1371600" cy="1785104"/>
          </a:xfrm>
        </p:grpSpPr>
        <p:sp>
          <p:nvSpPr>
            <p:cNvPr id="22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2627313" y="2636929"/>
              <a:ext cx="792162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24" name="Gruppierung 28"/>
          <p:cNvGrpSpPr>
            <a:grpSpLocks/>
          </p:cNvGrpSpPr>
          <p:nvPr userDrawn="1"/>
        </p:nvGrpSpPr>
        <p:grpSpPr bwMode="auto">
          <a:xfrm>
            <a:off x="3921125" y="4365625"/>
            <a:ext cx="1371600" cy="1784350"/>
            <a:chOff x="2362200" y="2420938"/>
            <a:chExt cx="1371600" cy="1785104"/>
          </a:xfrm>
        </p:grpSpPr>
        <p:sp>
          <p:nvSpPr>
            <p:cNvPr id="25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2627313" y="2636929"/>
              <a:ext cx="792162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27" name="Gruppierung 31"/>
          <p:cNvGrpSpPr>
            <a:grpSpLocks/>
          </p:cNvGrpSpPr>
          <p:nvPr userDrawn="1"/>
        </p:nvGrpSpPr>
        <p:grpSpPr bwMode="auto">
          <a:xfrm>
            <a:off x="5435600" y="4365625"/>
            <a:ext cx="1371600" cy="1784350"/>
            <a:chOff x="2362200" y="2420938"/>
            <a:chExt cx="1371600" cy="1785104"/>
          </a:xfrm>
        </p:grpSpPr>
        <p:sp>
          <p:nvSpPr>
            <p:cNvPr id="28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2627313" y="2636929"/>
              <a:ext cx="792162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grpSp>
        <p:nvGrpSpPr>
          <p:cNvPr id="30" name="Gruppierung 34"/>
          <p:cNvGrpSpPr>
            <a:grpSpLocks/>
          </p:cNvGrpSpPr>
          <p:nvPr userDrawn="1"/>
        </p:nvGrpSpPr>
        <p:grpSpPr bwMode="auto">
          <a:xfrm>
            <a:off x="6948488" y="4365625"/>
            <a:ext cx="1371600" cy="1784350"/>
            <a:chOff x="2362200" y="2420938"/>
            <a:chExt cx="1371600" cy="1785104"/>
          </a:xfrm>
        </p:grpSpPr>
        <p:sp>
          <p:nvSpPr>
            <p:cNvPr id="31" name="Text Box 7"/>
            <p:cNvSpPr txBox="1">
              <a:spLocks noChangeArrowheads="1"/>
            </p:cNvSpPr>
            <p:nvPr userDrawn="1"/>
          </p:nvSpPr>
          <p:spPr bwMode="auto">
            <a:xfrm>
              <a:off x="2362200" y="2420938"/>
              <a:ext cx="1371600" cy="17851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128" charset="-128"/>
                </a:defRPr>
              </a:lvl9pPr>
            </a:lstStyle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Titel 10 pkt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€ 000 Mio.</a:t>
              </a:r>
            </a:p>
            <a:p>
              <a:pPr algn="ctr" eaLnBrk="1" hangingPunct="1">
                <a:defRPr/>
              </a:pPr>
              <a:endParaRPr lang="en-GB" altLang="de-DE" sz="1000" smtClean="0">
                <a:latin typeface="Times" pitchFamily="18" charset="0"/>
              </a:endParaRPr>
            </a:p>
            <a:p>
              <a:pPr algn="ctr" eaLnBrk="1" hangingPunct="1">
                <a:defRPr/>
              </a:pPr>
              <a:r>
                <a:rPr lang="en-GB" altLang="de-DE" sz="1000" smtClean="0">
                  <a:latin typeface="Times" pitchFamily="18" charset="0"/>
                </a:rPr>
                <a:t>CHSH acted for </a:t>
              </a:r>
              <a:br>
                <a:rPr lang="en-GB" altLang="de-DE" sz="1000" smtClean="0">
                  <a:latin typeface="Times" pitchFamily="18" charset="0"/>
                </a:rPr>
              </a:br>
              <a:r>
                <a:rPr lang="en-GB" altLang="de-DE" sz="1000" smtClean="0">
                  <a:latin typeface="Times" pitchFamily="18" charset="0"/>
                </a:rPr>
                <a:t>Clients Name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2627312" y="2636929"/>
              <a:ext cx="792163" cy="215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00" dirty="0"/>
                <a:t>Logo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3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EC86-7088-41D5-BA84-824BC5B58E1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702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385219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24981"/>
            <a:ext cx="4040188" cy="3140323"/>
          </a:xfrm>
        </p:spPr>
        <p:txBody>
          <a:bodyPr/>
          <a:lstStyle>
            <a:lvl1pPr marL="342900" indent="-342900">
              <a:buClr>
                <a:srgbClr val="DC8C00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C8C00"/>
              </a:buClr>
              <a:buFont typeface="Arial"/>
              <a:buChar char="•"/>
              <a:defRPr sz="2200">
                <a:latin typeface="Times"/>
                <a:ea typeface="Times"/>
                <a:cs typeface="Times"/>
              </a:defRPr>
            </a:lvl2pPr>
            <a:lvl3pPr marL="1143000" indent="-228600">
              <a:buClr>
                <a:srgbClr val="DC8C00"/>
              </a:buClr>
              <a:buFont typeface="Arial"/>
              <a:buChar char="•"/>
              <a:defRPr sz="2000">
                <a:latin typeface="Times"/>
                <a:ea typeface="Times"/>
                <a:cs typeface="Times"/>
              </a:defRPr>
            </a:lvl3pPr>
            <a:lvl4pPr marL="1600200" indent="-228600">
              <a:buClr>
                <a:srgbClr val="DC8C00"/>
              </a:buClr>
              <a:buFont typeface="Arial"/>
              <a:buChar char="•"/>
              <a:defRPr sz="1800">
                <a:latin typeface="Times"/>
                <a:ea typeface="Times"/>
                <a:cs typeface="Times"/>
              </a:defRPr>
            </a:lvl4pPr>
            <a:lvl5pPr marL="2057400" indent="-228600">
              <a:buClr>
                <a:srgbClr val="DC8C00"/>
              </a:buClr>
              <a:buFont typeface="Arial"/>
              <a:buChar char="•"/>
              <a:defRPr sz="1800">
                <a:latin typeface="Times"/>
                <a:ea typeface="Times"/>
                <a:cs typeface="Time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85219"/>
            <a:ext cx="4041775" cy="63976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8C00"/>
              </a:buClr>
              <a:buSzTx/>
              <a:buFontTx/>
              <a:buNone/>
              <a:tabLst/>
              <a:defRPr sz="2400" b="0">
                <a:solidFill>
                  <a:srgbClr val="DC8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24981"/>
            <a:ext cx="4041775" cy="3140323"/>
          </a:xfrm>
        </p:spPr>
        <p:txBody>
          <a:bodyPr/>
          <a:lstStyle>
            <a:lvl1pPr marL="342900" indent="-342900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400">
                <a:solidFill>
                  <a:srgbClr val="DC8C00"/>
                </a:solidFill>
              </a:defRPr>
            </a:lvl1pPr>
            <a:lvl2pPr marL="742950" indent="-285750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200">
                <a:solidFill>
                  <a:srgbClr val="DC8C00"/>
                </a:solidFill>
                <a:latin typeface="Times"/>
                <a:ea typeface="Times"/>
                <a:cs typeface="Times"/>
              </a:defRPr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000">
                <a:solidFill>
                  <a:srgbClr val="DC8C00"/>
                </a:solidFill>
                <a:latin typeface="Times"/>
                <a:ea typeface="Times"/>
                <a:cs typeface="Times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800">
                <a:solidFill>
                  <a:srgbClr val="DC8C00"/>
                </a:solidFill>
                <a:latin typeface="Times"/>
                <a:ea typeface="Times"/>
                <a:cs typeface="Times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800">
                <a:solidFill>
                  <a:srgbClr val="DC8C00"/>
                </a:solidFill>
                <a:latin typeface="Times"/>
                <a:ea typeface="Times"/>
                <a:cs typeface="Time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088" y="1485900"/>
            <a:ext cx="8229600" cy="574675"/>
          </a:xfrm>
        </p:spPr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9CEF-D225-4082-AD20-812D88018D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063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smtClean="0"/>
              <a:t>Mastertitelformat bearbeiten</a:t>
            </a:r>
            <a:endParaRPr lang="en-GB" noProof="0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2016</a:t>
            </a:r>
            <a:endParaRPr lang="de-AT" alt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16BB-79C8-4FEB-9A3F-A68FC9BA409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6199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dirty="0" smtClean="0"/>
              <a:t>CHSH 2016</a:t>
            </a:r>
            <a:endParaRPr lang="de-AT" altLang="de-DE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8623-CB45-47A1-B43E-585C663AE0F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9742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268413"/>
            <a:ext cx="8229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Headline Format: Times, 40pt</a:t>
            </a:r>
            <a:endParaRPr lang="en-GB" noProof="0" dirty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205038"/>
            <a:ext cx="8229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Masterformat</a:t>
            </a:r>
            <a:r>
              <a:rPr lang="en-GB" noProof="0" dirty="0" smtClean="0"/>
              <a:t> Times,  24 </a:t>
            </a:r>
            <a:r>
              <a:rPr lang="en-GB" noProof="0" dirty="0" err="1" smtClean="0"/>
              <a:t>pt</a:t>
            </a:r>
            <a:endParaRPr lang="en-GB" noProof="0" dirty="0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53188"/>
            <a:ext cx="27352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altLang="de-DE" dirty="0" smtClean="0"/>
              <a:t>CHSH 2016</a:t>
            </a:r>
            <a:endParaRPr lang="de-AT" altLang="de-DE" dirty="0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8175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18" charset="0"/>
              </a:defRPr>
            </a:lvl1pPr>
          </a:lstStyle>
          <a:p>
            <a:pPr>
              <a:defRPr/>
            </a:pPr>
            <a:fld id="{33BE5CCC-C675-4899-AE2B-8A22937E25A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39750" y="1125538"/>
            <a:ext cx="8024813" cy="0"/>
          </a:xfrm>
          <a:prstGeom prst="line">
            <a:avLst/>
          </a:prstGeom>
          <a:noFill/>
          <a:ln w="25400">
            <a:solidFill>
              <a:srgbClr val="DC8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dirty="0">
              <a:latin typeface="Times"/>
              <a:ea typeface="Times"/>
              <a:cs typeface="Times"/>
            </a:endParaRP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877"/>
            <a:ext cx="2315902" cy="749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34" r:id="rId3"/>
    <p:sldLayoutId id="2147483840" r:id="rId4"/>
    <p:sldLayoutId id="2147483841" r:id="rId5"/>
    <p:sldLayoutId id="2147483842" r:id="rId6"/>
    <p:sldLayoutId id="2147483835" r:id="rId7"/>
    <p:sldLayoutId id="2147483836" r:id="rId8"/>
    <p:sldLayoutId id="2147483837" r:id="rId9"/>
    <p:sldLayoutId id="2147483838" r:id="rId10"/>
    <p:sldLayoutId id="21474838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DC8C00"/>
          </a:solidFill>
          <a:latin typeface="Times"/>
          <a:ea typeface="ヒラギノ角ゴ Pro W3" charset="0"/>
          <a:cs typeface="Time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DC8C00"/>
          </a:solidFill>
          <a:latin typeface="Times" charset="0"/>
          <a:ea typeface="ヒラギノ角ゴ Pro W3" charset="0"/>
          <a:cs typeface="Times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DC8C00"/>
          </a:solidFill>
          <a:latin typeface="Times" charset="0"/>
          <a:ea typeface="ヒラギノ角ゴ Pro W3" charset="0"/>
          <a:cs typeface="Times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DC8C00"/>
          </a:solidFill>
          <a:latin typeface="Times" charset="0"/>
          <a:ea typeface="ヒラギノ角ゴ Pro W3" charset="0"/>
          <a:cs typeface="Times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DC8C00"/>
          </a:solidFill>
          <a:latin typeface="Times" charset="0"/>
          <a:ea typeface="ヒラギノ角ゴ Pro W3" charset="0"/>
          <a:cs typeface="Time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AB5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AB5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AB5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AB5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C8C00"/>
        </a:buClr>
        <a:buFont typeface="Arial" pitchFamily="34" charset="0"/>
        <a:buChar char="•"/>
        <a:defRPr sz="2400">
          <a:solidFill>
            <a:srgbClr val="333333"/>
          </a:solidFill>
          <a:latin typeface="Times"/>
          <a:ea typeface="ヒラギノ角ゴ Pro W3" charset="0"/>
          <a:cs typeface="Time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Geneva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Geneva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Geneva" charset="0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/Users/admin/Documents/Jobs/PRINT/CHSH%20Anwa&#776;lte/2015/Diverses/Kanzleipra&#776;sentation/Material/lastpag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/>
              <a:t>CHSH </a:t>
            </a:r>
            <a:r>
              <a:rPr lang="de-AT" altLang="de-DE" dirty="0" smtClean="0"/>
              <a:t>2019</a:t>
            </a:r>
            <a:endParaRPr lang="de-AT" alt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412776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de-DE" sz="3600" b="1" dirty="0" err="1" smtClean="0">
                <a:solidFill>
                  <a:srgbClr val="DC8C00"/>
                </a:solidFill>
              </a:rPr>
              <a:t>Kartellschadenersatz</a:t>
            </a:r>
            <a:r>
              <a:rPr lang="en-GB" altLang="de-DE" sz="3600" b="1" dirty="0" smtClean="0">
                <a:solidFill>
                  <a:srgbClr val="DC8C00"/>
                </a:solidFill>
              </a:rPr>
              <a:t> </a:t>
            </a:r>
          </a:p>
          <a:p>
            <a:pPr algn="ctr"/>
            <a:r>
              <a:rPr lang="en-GB" altLang="de-DE" sz="3600" b="1" dirty="0" err="1" smtClean="0">
                <a:solidFill>
                  <a:srgbClr val="DC8C00"/>
                </a:solidFill>
              </a:rPr>
              <a:t>vor</a:t>
            </a:r>
            <a:r>
              <a:rPr lang="en-GB" altLang="de-DE" sz="3600" b="1" dirty="0" smtClean="0">
                <a:solidFill>
                  <a:srgbClr val="DC8C00"/>
                </a:solidFill>
              </a:rPr>
              <a:t> </a:t>
            </a:r>
            <a:r>
              <a:rPr lang="en-GB" altLang="de-DE" sz="3600" b="1" dirty="0" err="1" smtClean="0">
                <a:solidFill>
                  <a:srgbClr val="DC8C00"/>
                </a:solidFill>
              </a:rPr>
              <a:t>ordentlichen</a:t>
            </a:r>
            <a:r>
              <a:rPr lang="en-GB" altLang="de-DE" sz="3600" b="1" dirty="0" smtClean="0">
                <a:solidFill>
                  <a:srgbClr val="DC8C00"/>
                </a:solidFill>
              </a:rPr>
              <a:t> </a:t>
            </a:r>
            <a:r>
              <a:rPr lang="en-GB" altLang="de-DE" sz="3600" b="1" dirty="0" err="1" smtClean="0">
                <a:solidFill>
                  <a:srgbClr val="DC8C00"/>
                </a:solidFill>
              </a:rPr>
              <a:t>Gerichten</a:t>
            </a:r>
            <a:r>
              <a:rPr lang="en-GB" altLang="de-DE" sz="3600" b="1" dirty="0" smtClean="0">
                <a:solidFill>
                  <a:srgbClr val="DC8C00"/>
                </a:solidFill>
              </a:rPr>
              <a:t> und </a:t>
            </a:r>
            <a:r>
              <a:rPr lang="en-GB" altLang="de-DE" sz="3600" b="1" dirty="0" err="1" smtClean="0">
                <a:solidFill>
                  <a:srgbClr val="DC8C00"/>
                </a:solidFill>
              </a:rPr>
              <a:t>Schiedsgerichten</a:t>
            </a:r>
            <a:endParaRPr lang="en-GB" altLang="de-DE" b="1" dirty="0">
              <a:solidFill>
                <a:srgbClr val="DC8C00"/>
              </a:solidFill>
            </a:endParaRPr>
          </a:p>
          <a:p>
            <a:pPr algn="ctr"/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3144249"/>
            <a:ext cx="4284613" cy="32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Mögliche Probleme beim Schiedsgericht</a:t>
            </a:r>
            <a:endParaRPr lang="en-GB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988840"/>
            <a:ext cx="8229600" cy="3816350"/>
          </a:xfrm>
        </p:spPr>
        <p:txBody>
          <a:bodyPr/>
          <a:lstStyle/>
          <a:p>
            <a:r>
              <a:rPr lang="de-AT" dirty="0" smtClean="0"/>
              <a:t>Anwendung aller prozessual (günstigen) Vorschriften des </a:t>
            </a:r>
            <a:r>
              <a:rPr lang="de-AT" dirty="0" err="1" smtClean="0"/>
              <a:t>KartG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Beweislastverteilung </a:t>
            </a:r>
            <a:r>
              <a:rPr lang="de-AT" dirty="0" err="1" smtClean="0"/>
              <a:t>etc</a:t>
            </a:r>
            <a:r>
              <a:rPr lang="de-AT" dirty="0" smtClean="0"/>
              <a:t>) nicht automatisch gesichert – kann aber vereinbart werden</a:t>
            </a:r>
          </a:p>
          <a:p>
            <a:r>
              <a:rPr lang="de-AT" dirty="0" smtClean="0"/>
              <a:t>Einbindung Dritter (Streitverkündigung) etc. nicht garantiert, aber möglich – Freiwilligkeit</a:t>
            </a:r>
          </a:p>
          <a:p>
            <a:r>
              <a:rPr lang="de-AT" dirty="0" smtClean="0"/>
              <a:t>„Automatische“ Bindung an Entscheidungen der Wettbewerbsbehörde?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10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8407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Fehlende </a:t>
            </a:r>
            <a:r>
              <a:rPr lang="de-AT" sz="2800" b="1" dirty="0" smtClean="0">
                <a:latin typeface="+mj-lt"/>
              </a:rPr>
              <a:t>Kompetenzen</a:t>
            </a:r>
            <a:r>
              <a:rPr lang="de-AT" sz="3000" b="1" dirty="0" smtClean="0">
                <a:latin typeface="+mj-lt"/>
              </a:rPr>
              <a:t> des Schiedsgerichts</a:t>
            </a:r>
            <a:endParaRPr lang="en-GB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988840"/>
            <a:ext cx="8229600" cy="3816350"/>
          </a:xfrm>
        </p:spPr>
        <p:txBody>
          <a:bodyPr/>
          <a:lstStyle/>
          <a:p>
            <a:r>
              <a:rPr lang="de-AT" dirty="0" smtClean="0"/>
              <a:t>Vorabentscheidungsverfahren </a:t>
            </a:r>
            <a:r>
              <a:rPr lang="de-AT" dirty="0"/>
              <a:t>nur über den „Umweg“ der Rechtshilfe des ordentlichen </a:t>
            </a:r>
            <a:r>
              <a:rPr lang="de-AT" dirty="0" smtClean="0"/>
              <a:t>Gerichts</a:t>
            </a:r>
          </a:p>
          <a:p>
            <a:r>
              <a:rPr lang="de-AT" dirty="0" smtClean="0"/>
              <a:t>Keine Ordnungsstrafen</a:t>
            </a:r>
          </a:p>
          <a:p>
            <a:r>
              <a:rPr lang="de-AT" dirty="0" smtClean="0"/>
              <a:t>Keine „direkte“ Amtshilfe von anderen Behörden</a:t>
            </a:r>
          </a:p>
          <a:p>
            <a:r>
              <a:rPr lang="de-AT" dirty="0" smtClean="0"/>
              <a:t>Keine Hilfe bei der Schadensermittlung</a:t>
            </a:r>
          </a:p>
          <a:p>
            <a:r>
              <a:rPr lang="de-AT" dirty="0" smtClean="0"/>
              <a:t>Keine Möglichkeit, Dritte ohne deren Zustimmung zu binden</a:t>
            </a:r>
            <a:endParaRPr lang="de-AT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11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2071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Dennoch: Vorteile des Schiedsgerichts</a:t>
            </a:r>
            <a:endParaRPr lang="en-GB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883" y="1857376"/>
            <a:ext cx="8229600" cy="3816350"/>
          </a:xfrm>
        </p:spPr>
        <p:txBody>
          <a:bodyPr/>
          <a:lstStyle/>
          <a:p>
            <a:r>
              <a:rPr lang="de-AT" dirty="0" smtClean="0"/>
              <a:t>Vertrautheit mit Auftrag zur Dokumentenvorlage: „</a:t>
            </a:r>
            <a:r>
              <a:rPr lang="de-AT" dirty="0" err="1" smtClean="0"/>
              <a:t>Document</a:t>
            </a:r>
            <a:r>
              <a:rPr lang="de-AT" dirty="0" smtClean="0"/>
              <a:t> </a:t>
            </a:r>
            <a:r>
              <a:rPr lang="de-AT" dirty="0" err="1" smtClean="0"/>
              <a:t>Production</a:t>
            </a:r>
            <a:r>
              <a:rPr lang="de-AT" dirty="0" smtClean="0"/>
              <a:t>“ ist eine Standardprozedur in Schiedsverfahren</a:t>
            </a:r>
          </a:p>
          <a:p>
            <a:r>
              <a:rPr lang="de-AT" dirty="0" smtClean="0"/>
              <a:t>Spezialwissen bei Schadensermittlung</a:t>
            </a:r>
          </a:p>
          <a:p>
            <a:r>
              <a:rPr lang="de-AT" dirty="0" smtClean="0"/>
              <a:t>Vertrautheit im Umgang mit „Quantum </a:t>
            </a:r>
            <a:r>
              <a:rPr lang="de-AT" dirty="0" err="1" smtClean="0"/>
              <a:t>Experts</a:t>
            </a:r>
            <a:r>
              <a:rPr lang="de-AT" dirty="0" smtClean="0"/>
              <a:t>“</a:t>
            </a:r>
          </a:p>
          <a:p>
            <a:r>
              <a:rPr lang="de-AT" dirty="0" smtClean="0"/>
              <a:t>Kein formalistischer Verfahrensablauf</a:t>
            </a:r>
          </a:p>
          <a:p>
            <a:r>
              <a:rPr lang="de-AT" dirty="0" smtClean="0"/>
              <a:t>Internationalität</a:t>
            </a:r>
          </a:p>
          <a:p>
            <a:r>
              <a:rPr lang="de-AT" dirty="0" smtClean="0"/>
              <a:t>Vertrauensvorschuss „internationaler“ Gegner</a:t>
            </a:r>
          </a:p>
          <a:p>
            <a:r>
              <a:rPr lang="de-AT" dirty="0" smtClean="0"/>
              <a:t>EU-RL ist „ordre </a:t>
            </a:r>
            <a:r>
              <a:rPr lang="de-AT" dirty="0" err="1" smtClean="0"/>
              <a:t>public</a:t>
            </a:r>
            <a:r>
              <a:rPr lang="de-AT" dirty="0" smtClean="0"/>
              <a:t>“ – daher Pflicht zur Beachtung der Vorschriften, deren Anwendung möglich ist, sonst Aufhebungsrisiko des Schiedsspruchs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12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6219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Conclusio: Die Qual der Wahl</a:t>
            </a:r>
            <a:endParaRPr lang="en-GB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916832"/>
            <a:ext cx="8229600" cy="3816350"/>
          </a:xfrm>
        </p:spPr>
        <p:txBody>
          <a:bodyPr/>
          <a:lstStyle/>
          <a:p>
            <a:r>
              <a:rPr lang="de-AT" dirty="0" smtClean="0"/>
              <a:t>Schiedsgerichtsbarkeit ist eine echte Alternative</a:t>
            </a:r>
          </a:p>
          <a:p>
            <a:r>
              <a:rPr lang="de-AT" dirty="0" smtClean="0"/>
              <a:t>Vertraulichkeit ist gewährleistet</a:t>
            </a:r>
          </a:p>
          <a:p>
            <a:r>
              <a:rPr lang="de-AT" dirty="0" err="1" smtClean="0"/>
              <a:t>One</a:t>
            </a:r>
            <a:r>
              <a:rPr lang="de-AT" dirty="0" smtClean="0"/>
              <a:t>-</a:t>
            </a:r>
            <a:r>
              <a:rPr lang="de-AT" dirty="0" err="1" smtClean="0"/>
              <a:t>Stop</a:t>
            </a:r>
            <a:r>
              <a:rPr lang="de-AT" smtClean="0"/>
              <a:t>-Shop </a:t>
            </a:r>
            <a:r>
              <a:rPr lang="de-AT" dirty="0" smtClean="0"/>
              <a:t>vs. 3 Instanzen</a:t>
            </a:r>
          </a:p>
          <a:p>
            <a:r>
              <a:rPr lang="de-AT" dirty="0" smtClean="0"/>
              <a:t>Entfall von Sprachbarrieren und Übersetzungsflut</a:t>
            </a:r>
          </a:p>
          <a:p>
            <a:r>
              <a:rPr lang="de-AT" dirty="0"/>
              <a:t>Verfahrensfreiheit </a:t>
            </a:r>
            <a:r>
              <a:rPr lang="de-AT" dirty="0" err="1" smtClean="0"/>
              <a:t>vs</a:t>
            </a:r>
            <a:r>
              <a:rPr lang="de-AT" dirty="0" smtClean="0"/>
              <a:t> „garantierte“ Einbindung der Wettbewerbsbehörden </a:t>
            </a:r>
          </a:p>
          <a:p>
            <a:r>
              <a:rPr lang="de-AT" dirty="0" smtClean="0"/>
              <a:t>FRAGEN SIE IHREN ANWALT!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13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6538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425"/>
            <a:ext cx="6400800" cy="1008063"/>
          </a:xfrm>
        </p:spPr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GB" dirty="0" smtClean="0"/>
              <a:t>Die </a:t>
            </a:r>
            <a:r>
              <a:rPr lang="en-GB" dirty="0" err="1" smtClean="0"/>
              <a:t>Uhr</a:t>
            </a:r>
            <a:r>
              <a:rPr lang="en-GB" dirty="0" smtClean="0"/>
              <a:t> </a:t>
            </a:r>
            <a:r>
              <a:rPr lang="en-GB" dirty="0" err="1" smtClean="0"/>
              <a:t>tickt</a:t>
            </a:r>
            <a:r>
              <a:rPr lang="en-GB" dirty="0" smtClean="0"/>
              <a:t>...</a:t>
            </a:r>
            <a:endParaRPr lang="en-GB" dirty="0"/>
          </a:p>
        </p:txBody>
      </p:sp>
      <p:pic>
        <p:nvPicPr>
          <p:cNvPr id="41987" name="lastpage.jpg" descr="/Users/admin/Documents/Jobs/PRINT/CHSH Anwälte/2015/Diverses/Kanzleipräsentation/Material/lastpag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420938"/>
            <a:ext cx="42291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687116"/>
            <a:ext cx="8583166" cy="574675"/>
          </a:xfrm>
        </p:spPr>
        <p:txBody>
          <a:bodyPr/>
          <a:lstStyle/>
          <a:p>
            <a:pPr algn="ctr"/>
            <a:r>
              <a:rPr lang="en-GB" sz="3000" b="1" dirty="0" err="1" smtClean="0">
                <a:latin typeface="+mj-lt"/>
              </a:rPr>
              <a:t>Vielen</a:t>
            </a:r>
            <a:r>
              <a:rPr lang="en-GB" sz="3000" b="1" dirty="0" smtClean="0">
                <a:latin typeface="+mj-lt"/>
              </a:rPr>
              <a:t> Dank </a:t>
            </a:r>
            <a:r>
              <a:rPr lang="en-GB" sz="3000" b="1" dirty="0" err="1" smtClean="0">
                <a:latin typeface="+mj-lt"/>
              </a:rPr>
              <a:t>für</a:t>
            </a:r>
            <a:r>
              <a:rPr lang="en-GB" sz="3000" b="1" dirty="0" smtClean="0">
                <a:latin typeface="+mj-lt"/>
              </a:rPr>
              <a:t> </a:t>
            </a:r>
            <a:r>
              <a:rPr lang="en-GB" sz="3000" b="1" dirty="0" err="1" smtClean="0">
                <a:latin typeface="+mj-lt"/>
              </a:rPr>
              <a:t>Ihre</a:t>
            </a:r>
            <a:r>
              <a:rPr lang="en-GB" sz="3000" b="1" dirty="0" smtClean="0">
                <a:latin typeface="+mj-lt"/>
              </a:rPr>
              <a:t> </a:t>
            </a:r>
            <a:r>
              <a:rPr lang="en-GB" sz="3000" b="1" dirty="0" err="1" smtClean="0">
                <a:latin typeface="+mj-lt"/>
              </a:rPr>
              <a:t>Aufmerksamkeit</a:t>
            </a:r>
            <a:r>
              <a:rPr lang="en-GB" sz="3000" b="1" dirty="0" smtClean="0">
                <a:latin typeface="+mj-lt"/>
              </a:rPr>
              <a:t>!</a:t>
            </a:r>
            <a:endParaRPr lang="en-GB" sz="3000" b="1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15</a:t>
            </a:fld>
            <a:endParaRPr lang="de-AT" alt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58" y="2727945"/>
            <a:ext cx="2310584" cy="33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755576" y="3237593"/>
            <a:ext cx="36282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endParaRPr lang="de-AT" altLang="de-DE" sz="22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lvl="0" eaLnBrk="0" hangingPunct="0">
              <a:spcBef>
                <a:spcPct val="20000"/>
              </a:spcBef>
            </a:pPr>
            <a:r>
              <a:rPr lang="de-AT" altLang="de-DE" sz="2200" b="1" kern="0" dirty="0">
                <a:solidFill>
                  <a:srgbClr val="000000"/>
                </a:solidFill>
                <a:latin typeface="Times New Roman"/>
                <a:ea typeface="+mn-ea"/>
              </a:rPr>
              <a:t>Hon.-Prof. Dr. Irene Welser</a:t>
            </a:r>
          </a:p>
          <a:p>
            <a:pPr lvl="0" eaLnBrk="0" hangingPunct="0">
              <a:spcBef>
                <a:spcPct val="20000"/>
              </a:spcBef>
            </a:pPr>
            <a:r>
              <a:rPr lang="de-AT" altLang="de-DE" sz="2200" kern="0" dirty="0">
                <a:solidFill>
                  <a:srgbClr val="000000"/>
                </a:solidFill>
                <a:latin typeface="Times New Roman"/>
                <a:ea typeface="+mn-ea"/>
              </a:rPr>
              <a:t>Partner</a:t>
            </a:r>
          </a:p>
          <a:p>
            <a:pPr lvl="0" eaLnBrk="0" hangingPunct="0">
              <a:spcBef>
                <a:spcPct val="20000"/>
              </a:spcBef>
            </a:pPr>
            <a:r>
              <a:rPr lang="de-AT" altLang="de-DE" sz="2200" kern="0" dirty="0">
                <a:solidFill>
                  <a:srgbClr val="000000"/>
                </a:solidFill>
                <a:latin typeface="Times New Roman"/>
                <a:ea typeface="+mn-ea"/>
              </a:rPr>
              <a:t>Parkring 2</a:t>
            </a:r>
            <a:br>
              <a:rPr lang="de-AT" altLang="de-DE" sz="2200" kern="0" dirty="0">
                <a:solidFill>
                  <a:srgbClr val="000000"/>
                </a:solidFill>
                <a:latin typeface="Times New Roman"/>
                <a:ea typeface="+mn-ea"/>
              </a:rPr>
            </a:br>
            <a:r>
              <a:rPr lang="de-AT" altLang="de-DE" sz="2200" kern="0" dirty="0">
                <a:solidFill>
                  <a:srgbClr val="000000"/>
                </a:solidFill>
                <a:latin typeface="Times New Roman"/>
                <a:ea typeface="+mn-ea"/>
              </a:rPr>
              <a:t>1010 Vienna</a:t>
            </a:r>
          </a:p>
          <a:p>
            <a:pPr lvl="0" eaLnBrk="0" hangingPunct="0">
              <a:spcBef>
                <a:spcPct val="20000"/>
              </a:spcBef>
            </a:pPr>
            <a:r>
              <a:rPr lang="de-AT" altLang="de-DE" sz="2200" kern="0" dirty="0">
                <a:solidFill>
                  <a:srgbClr val="000000"/>
                </a:solidFill>
                <a:latin typeface="Times New Roman"/>
                <a:ea typeface="+mn-ea"/>
              </a:rPr>
              <a:t>+43 1 514 35 121</a:t>
            </a:r>
          </a:p>
          <a:p>
            <a:pPr lvl="0" eaLnBrk="0" hangingPunct="0">
              <a:spcBef>
                <a:spcPct val="20000"/>
              </a:spcBef>
            </a:pPr>
            <a:r>
              <a:rPr lang="de-AT" altLang="de-DE" sz="2200" kern="0" dirty="0">
                <a:solidFill>
                  <a:srgbClr val="000000"/>
                </a:solidFill>
                <a:latin typeface="Times New Roman"/>
                <a:ea typeface="+mn-ea"/>
              </a:rPr>
              <a:t>irene.welser@chsh.com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214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392" y="1772816"/>
            <a:ext cx="8229600" cy="3816350"/>
          </a:xfrm>
        </p:spPr>
        <p:txBody>
          <a:bodyPr/>
          <a:lstStyle/>
          <a:p>
            <a:r>
              <a:rPr lang="de-AT" dirty="0" smtClean="0"/>
              <a:t>Umsetzung der EU-Richtlinie – Vorabentscheidungsverfahren zur Klärung europarechtlicher Fragen daher denkbar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Vermutung, dass ein Kartell einen Schaden verursacht (nur für horizontale Sachverhalte)</a:t>
            </a:r>
          </a:p>
          <a:p>
            <a:r>
              <a:rPr lang="de-AT" dirty="0" smtClean="0"/>
              <a:t>Schadenersatz umfasst auch den entgangenen Gewinn</a:t>
            </a:r>
          </a:p>
          <a:p>
            <a:r>
              <a:rPr lang="de-AT" dirty="0" smtClean="0"/>
              <a:t>Verzinsung ab Eintritt des Schadens</a:t>
            </a:r>
          </a:p>
          <a:p>
            <a:r>
              <a:rPr lang="de-AT" dirty="0" smtClean="0"/>
              <a:t>Prinzipiell Solidarhaftung mehrerer Schädiger gegenüber „allen“ Geschädigten</a:t>
            </a:r>
          </a:p>
          <a:p>
            <a:r>
              <a:rPr lang="de-AT" dirty="0" smtClean="0"/>
              <a:t>Aber: Ausnahme für KMUs, deren Anteil am relevanten Markt unter 5% lag, wenn eine volle Haftung ihr Überleben gefährdet: Haftung nur in der Vertragskette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2</a:t>
            </a:fld>
            <a:endParaRPr lang="de-AT" alt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574675"/>
          </a:xfrm>
        </p:spPr>
        <p:txBody>
          <a:bodyPr/>
          <a:lstStyle/>
          <a:p>
            <a:r>
              <a:rPr lang="de-AT" sz="3000" b="1" dirty="0" smtClean="0">
                <a:latin typeface="+mj-lt"/>
              </a:rPr>
              <a:t>Besonderheiten der §§ 37 a – 37m </a:t>
            </a:r>
            <a:r>
              <a:rPr lang="de-AT" sz="3000" b="1" dirty="0" err="1" smtClean="0">
                <a:latin typeface="+mj-lt"/>
              </a:rPr>
              <a:t>KartG</a:t>
            </a:r>
            <a:endParaRPr lang="de-AT" sz="3000" b="1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4024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1340768"/>
            <a:ext cx="8229600" cy="574675"/>
          </a:xfrm>
        </p:spPr>
        <p:txBody>
          <a:bodyPr/>
          <a:lstStyle/>
          <a:p>
            <a:r>
              <a:rPr lang="de-AT" sz="3000" b="1" dirty="0" smtClean="0">
                <a:latin typeface="+mj-lt"/>
              </a:rPr>
              <a:t>Kronzeugenregelungen</a:t>
            </a:r>
            <a:endParaRPr lang="de-AT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988840"/>
            <a:ext cx="8229600" cy="3816350"/>
          </a:xfrm>
        </p:spPr>
        <p:txBody>
          <a:bodyPr/>
          <a:lstStyle/>
          <a:p>
            <a:r>
              <a:rPr lang="de-AT" dirty="0" smtClean="0"/>
              <a:t>Kronzeuge: freiwillige Offenlegung der Beteiligung an einem geheimen Kartell gegenüber Wettbewerbsbehörde</a:t>
            </a:r>
          </a:p>
          <a:p>
            <a:r>
              <a:rPr lang="de-AT" dirty="0" smtClean="0"/>
              <a:t>Erlass der zu verhängenden Geldbuße</a:t>
            </a:r>
          </a:p>
          <a:p>
            <a:r>
              <a:rPr lang="de-AT" dirty="0" smtClean="0"/>
              <a:t>Darüber hinaus: Haftungsbegünstigung</a:t>
            </a:r>
          </a:p>
          <a:p>
            <a:r>
              <a:rPr lang="de-AT" dirty="0" smtClean="0"/>
              <a:t>Begünstigung auch bei der Anspruchshemmung</a:t>
            </a:r>
          </a:p>
          <a:p>
            <a:r>
              <a:rPr lang="de-AT" dirty="0" smtClean="0"/>
              <a:t>Vertraulichkeitsbestimmungen</a:t>
            </a:r>
          </a:p>
          <a:p>
            <a:r>
              <a:rPr lang="de-AT" dirty="0" err="1" smtClean="0"/>
              <a:t>Insb</a:t>
            </a:r>
            <a:r>
              <a:rPr lang="de-AT" dirty="0" smtClean="0"/>
              <a:t>: keine Offenlegung von Kronzeugenerklärungen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3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831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1340768"/>
            <a:ext cx="8229600" cy="574675"/>
          </a:xfrm>
        </p:spPr>
        <p:txBody>
          <a:bodyPr/>
          <a:lstStyle/>
          <a:p>
            <a:r>
              <a:rPr lang="de-AT" sz="3000" b="1" dirty="0" smtClean="0">
                <a:latin typeface="+mj-lt"/>
              </a:rPr>
              <a:t>Besonderheiten bei Gerichtsverfahren</a:t>
            </a:r>
            <a:endParaRPr lang="de-AT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988840"/>
            <a:ext cx="8229600" cy="3816350"/>
          </a:xfrm>
        </p:spPr>
        <p:txBody>
          <a:bodyPr/>
          <a:lstStyle/>
          <a:p>
            <a:r>
              <a:rPr lang="de-AT" dirty="0" smtClean="0"/>
              <a:t>Sonderregeln der Beweislast bei Schadensüberwälzung </a:t>
            </a:r>
          </a:p>
          <a:p>
            <a:r>
              <a:rPr lang="de-AT" dirty="0" err="1" smtClean="0"/>
              <a:t>Insb</a:t>
            </a:r>
            <a:r>
              <a:rPr lang="de-AT" dirty="0" smtClean="0"/>
              <a:t>: Vermutung der Weitergabe eines Preisaufschlags</a:t>
            </a:r>
          </a:p>
          <a:p>
            <a:r>
              <a:rPr lang="de-AT" dirty="0" smtClean="0"/>
              <a:t>Sonderregeln betr. Ersatzminderung gegen übrige </a:t>
            </a:r>
            <a:r>
              <a:rPr lang="de-AT" dirty="0" err="1" smtClean="0"/>
              <a:t>Rechtsverletzer</a:t>
            </a:r>
            <a:r>
              <a:rPr lang="de-AT" dirty="0" smtClean="0"/>
              <a:t> bei Vergleich – keine volle Solidarhaftung</a:t>
            </a:r>
          </a:p>
          <a:p>
            <a:r>
              <a:rPr lang="de-AT" dirty="0" smtClean="0"/>
              <a:t>Möglichkeit des „Innehaltens“ mit dem Verfahren bei </a:t>
            </a:r>
            <a:r>
              <a:rPr lang="de-AT" dirty="0" smtClean="0">
                <a:solidFill>
                  <a:schemeClr val="tx1"/>
                </a:solidFill>
              </a:rPr>
              <a:t>Aussicht auf vergleichsweise Bereinigu</a:t>
            </a:r>
            <a:r>
              <a:rPr lang="de-AT" dirty="0" smtClean="0"/>
              <a:t>ng; derweil Verjährungshemmung</a:t>
            </a:r>
          </a:p>
          <a:p>
            <a:r>
              <a:rPr lang="de-AT" dirty="0" smtClean="0"/>
              <a:t>Möglichkeit der Unterbrechung bis zur Erledigung des Verfahrens vor der Wettbewerbsbehörde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4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831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1138982"/>
            <a:ext cx="8229600" cy="574675"/>
          </a:xfrm>
        </p:spPr>
        <p:txBody>
          <a:bodyPr/>
          <a:lstStyle/>
          <a:p>
            <a:r>
              <a:rPr lang="de-AT" sz="3000" b="1" dirty="0" smtClean="0">
                <a:latin typeface="+mj-lt"/>
              </a:rPr>
              <a:t>Besonderheiten bei Gerichtsverfahren </a:t>
            </a:r>
            <a:endParaRPr lang="de-AT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690" y="1700808"/>
            <a:ext cx="8229600" cy="3816350"/>
          </a:xfrm>
        </p:spPr>
        <p:txBody>
          <a:bodyPr/>
          <a:lstStyle/>
          <a:p>
            <a:r>
              <a:rPr lang="de-AT" sz="2000" dirty="0" smtClean="0"/>
              <a:t>Bindung des Gerichts an die Feststellung der Wettbewerbsbehörde </a:t>
            </a:r>
          </a:p>
          <a:p>
            <a:r>
              <a:rPr lang="de-AT" sz="2000" dirty="0" smtClean="0"/>
              <a:t>Herabgesetzte Schlüssigkeitserfordernisse</a:t>
            </a:r>
            <a:r>
              <a:rPr lang="de-AT" dirty="0" smtClean="0"/>
              <a:t> </a:t>
            </a:r>
            <a:r>
              <a:rPr lang="de-AT" sz="2000" dirty="0" smtClean="0"/>
              <a:t>der Klage</a:t>
            </a:r>
          </a:p>
          <a:p>
            <a:r>
              <a:rPr lang="de-AT" sz="2000" dirty="0" smtClean="0"/>
              <a:t>„Plausibilität“ eines Schadenersatzanspruchs ausreichend</a:t>
            </a:r>
          </a:p>
          <a:p>
            <a:r>
              <a:rPr lang="de-AT" sz="2000" dirty="0" smtClean="0"/>
              <a:t>Offenlegung von Beweismitteln kann aufgetragen werden</a:t>
            </a:r>
          </a:p>
          <a:p>
            <a:r>
              <a:rPr lang="de-AT" sz="2000" dirty="0" smtClean="0"/>
              <a:t>Auch Dritten!</a:t>
            </a:r>
          </a:p>
          <a:p>
            <a:r>
              <a:rPr lang="de-AT" sz="2000" dirty="0" smtClean="0"/>
              <a:t>Besonderer Vertraulichkeitsschutz kann angeordnet werden</a:t>
            </a:r>
          </a:p>
          <a:p>
            <a:r>
              <a:rPr lang="de-AT" sz="2000" dirty="0" smtClean="0"/>
              <a:t>Beweismittelbeschaffung von anderen Behörden oder Gerichten im Wege der Amtshilfe möglich</a:t>
            </a:r>
          </a:p>
          <a:p>
            <a:r>
              <a:rPr lang="de-AT" sz="2000" dirty="0" smtClean="0"/>
              <a:t>Unterstützung bei Schadensermittlung durch Kartellgericht </a:t>
            </a:r>
          </a:p>
          <a:p>
            <a:r>
              <a:rPr lang="de-AT" sz="2000" dirty="0" smtClean="0"/>
              <a:t>Ordnungsstrafen bei Beweismittelvernichtung </a:t>
            </a:r>
            <a:r>
              <a:rPr lang="de-AT" sz="2000" dirty="0" err="1" smtClean="0"/>
              <a:t>etc</a:t>
            </a:r>
            <a:endParaRPr lang="de-AT" sz="2000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5</a:t>
            </a:fld>
            <a:endParaRPr lang="de-AT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831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Alternative Schiedsgericht</a:t>
            </a:r>
            <a:endParaRPr lang="de-AT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847851"/>
            <a:ext cx="8229600" cy="3816350"/>
          </a:xfrm>
        </p:spPr>
        <p:txBody>
          <a:bodyPr/>
          <a:lstStyle/>
          <a:p>
            <a:r>
              <a:rPr lang="de-AT" dirty="0" smtClean="0"/>
              <a:t>„Einladung“ der Richtlinie, sich auf Methoden alternativer Streitbeilegung zu einigen</a:t>
            </a:r>
          </a:p>
          <a:p>
            <a:r>
              <a:rPr lang="de-AT" dirty="0" smtClean="0"/>
              <a:t>Vergleichsgespräche, Mediation etc. unproblematisch</a:t>
            </a:r>
          </a:p>
          <a:p>
            <a:r>
              <a:rPr lang="de-AT" dirty="0" smtClean="0"/>
              <a:t>Aber: Schiedsgerichte sind nicht zusätzlich oder während, sondern nur anstatt ordentlicher Gerichte möglich</a:t>
            </a:r>
          </a:p>
          <a:p>
            <a:r>
              <a:rPr lang="de-AT" dirty="0" smtClean="0"/>
              <a:t>Sorgfältige Überlegung, Abwägung von pro/contra notwendig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6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831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Voraussetzung: Schiedsvereinbarung</a:t>
            </a:r>
            <a:endParaRPr lang="en-GB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280" y="1916832"/>
            <a:ext cx="8229600" cy="3816350"/>
          </a:xfrm>
        </p:spPr>
        <p:txBody>
          <a:bodyPr/>
          <a:lstStyle/>
          <a:p>
            <a:r>
              <a:rPr lang="de-AT" dirty="0" smtClean="0"/>
              <a:t>Schriftlichkeit; Unterfertigung durch Organe oder Personen mit Spezialvollmacht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Bestehende</a:t>
            </a:r>
            <a:r>
              <a:rPr lang="de-AT" dirty="0" smtClean="0"/>
              <a:t> Schiedsvereinbarung – ist Kartellschadenersatz umfasst?</a:t>
            </a:r>
          </a:p>
          <a:p>
            <a:r>
              <a:rPr lang="de-AT" dirty="0" smtClean="0"/>
              <a:t>Zwischen Vertragsparteien: Meist ja („alle Streitigkeiten aus oder im Zusammenhang mit dem vorliegenden Vertrag“)</a:t>
            </a:r>
          </a:p>
          <a:p>
            <a:r>
              <a:rPr lang="de-AT" dirty="0" smtClean="0"/>
              <a:t>Zwischen anderen: Neuabschluss einer Schiedsvereinbarung erforderlich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7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4121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413"/>
            <a:ext cx="8697912" cy="574675"/>
          </a:xfrm>
        </p:spPr>
        <p:txBody>
          <a:bodyPr/>
          <a:lstStyle/>
          <a:p>
            <a:r>
              <a:rPr lang="de-AT" sz="2800" b="1" dirty="0" smtClean="0">
                <a:latin typeface="+mj-lt"/>
              </a:rPr>
              <a:t>Inhalt einer „maßgeschneiderten“ Schiedsklausel</a:t>
            </a:r>
            <a:endParaRPr lang="en-GB" sz="28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916832"/>
            <a:ext cx="8229600" cy="3816350"/>
          </a:xfrm>
        </p:spPr>
        <p:txBody>
          <a:bodyPr/>
          <a:lstStyle/>
          <a:p>
            <a:r>
              <a:rPr lang="de-AT" dirty="0" smtClean="0"/>
              <a:t>Annäherung an die Verfahrensvorschriften der §§ 37a-37m</a:t>
            </a:r>
          </a:p>
          <a:p>
            <a:r>
              <a:rPr lang="de-AT" dirty="0" smtClean="0"/>
              <a:t>Institutionelles oder ad hoc Schiedsgericht?</a:t>
            </a:r>
          </a:p>
          <a:p>
            <a:r>
              <a:rPr lang="de-AT" dirty="0" smtClean="0"/>
              <a:t>Rechtswahl</a:t>
            </a:r>
          </a:p>
          <a:p>
            <a:r>
              <a:rPr lang="de-AT" dirty="0" smtClean="0"/>
              <a:t>Sitz des Schiedsgerichts – maßgeblich für Anfechtbarkeit</a:t>
            </a:r>
          </a:p>
          <a:p>
            <a:r>
              <a:rPr lang="de-AT" dirty="0" smtClean="0"/>
              <a:t>Sprache des Schiedsverfahrens</a:t>
            </a:r>
          </a:p>
          <a:p>
            <a:r>
              <a:rPr lang="de-AT" dirty="0" smtClean="0"/>
              <a:t>Spezielle Qualifikationen für Schiedsrichter?</a:t>
            </a:r>
          </a:p>
          <a:p>
            <a:r>
              <a:rPr lang="de-AT" dirty="0" smtClean="0"/>
              <a:t>Sonstige Spezialregelungen für das Verfahren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8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977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b="1" dirty="0" smtClean="0">
                <a:latin typeface="+mj-lt"/>
              </a:rPr>
              <a:t>Vorteile der Schiedsgerichtsbarkeit</a:t>
            </a:r>
            <a:endParaRPr lang="en-GB" sz="3000" b="1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88" y="1866901"/>
            <a:ext cx="8229600" cy="3816350"/>
          </a:xfrm>
        </p:spPr>
        <p:txBody>
          <a:bodyPr/>
          <a:lstStyle/>
          <a:p>
            <a:r>
              <a:rPr lang="de-AT" dirty="0" smtClean="0"/>
              <a:t>Materielles Kartellrecht „automatisch“ anwendbar</a:t>
            </a:r>
          </a:p>
          <a:p>
            <a:r>
              <a:rPr lang="de-AT" dirty="0" smtClean="0"/>
              <a:t>Internationale Vollstreckbarkeit nach der New York </a:t>
            </a:r>
            <a:r>
              <a:rPr lang="de-AT" dirty="0" err="1" smtClean="0"/>
              <a:t>Convention</a:t>
            </a:r>
            <a:r>
              <a:rPr lang="de-AT" dirty="0" smtClean="0"/>
              <a:t>, auch im Nicht EU-Staaten</a:t>
            </a:r>
          </a:p>
          <a:p>
            <a:r>
              <a:rPr lang="de-AT" dirty="0" smtClean="0"/>
              <a:t>Sprache frei wählbar, auch für Dokumente etc.</a:t>
            </a:r>
          </a:p>
          <a:p>
            <a:r>
              <a:rPr lang="de-AT" dirty="0" smtClean="0"/>
              <a:t>Schiedsrichter frei wählbar; „multi-</a:t>
            </a:r>
            <a:r>
              <a:rPr lang="de-AT" dirty="0" err="1" smtClean="0"/>
              <a:t>kulti</a:t>
            </a:r>
            <a:r>
              <a:rPr lang="de-AT" dirty="0" smtClean="0"/>
              <a:t>“</a:t>
            </a:r>
          </a:p>
          <a:p>
            <a:r>
              <a:rPr lang="de-AT" dirty="0" smtClean="0"/>
              <a:t>Nur eine Instanz</a:t>
            </a:r>
          </a:p>
          <a:p>
            <a:r>
              <a:rPr lang="de-AT" dirty="0" smtClean="0"/>
              <a:t>Ganz reduzierte Anfechtbarkeit</a:t>
            </a:r>
          </a:p>
          <a:p>
            <a:r>
              <a:rPr lang="de-AT" dirty="0" smtClean="0"/>
              <a:t>Und wenn: Direkt beim OGH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/>
              <a:t>CHSH 2019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ED350-7173-419C-B638-8996016DCDFE}" type="slidenum">
              <a:rPr lang="de-AT" altLang="de-DE" smtClean="0"/>
              <a:pPr>
                <a:defRPr/>
              </a:pPr>
              <a:t>9</a:t>
            </a:fld>
            <a:endParaRPr lang="de-AT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6127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Hon.-Prof. Dr. Irene Welser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4324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CHSH Kanzleipräsentation 20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8C00"/>
      </a:accent1>
      <a:accent2>
        <a:srgbClr val="375F75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C8C00"/>
      </a:hlink>
      <a:folHlink>
        <a:srgbClr val="DC8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Bildschirmpräsentation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1_Benutzerdefiniertes Design</vt:lpstr>
      <vt:lpstr>PowerPoint-Präsentation</vt:lpstr>
      <vt:lpstr>Besonderheiten der §§ 37 a – 37m KartG</vt:lpstr>
      <vt:lpstr>Kronzeugenregelungen</vt:lpstr>
      <vt:lpstr>Besonderheiten bei Gerichtsverfahren</vt:lpstr>
      <vt:lpstr>Besonderheiten bei Gerichtsverfahren </vt:lpstr>
      <vt:lpstr>Alternative Schiedsgericht</vt:lpstr>
      <vt:lpstr>Voraussetzung: Schiedsvereinbarung</vt:lpstr>
      <vt:lpstr>Inhalt einer „maßgeschneiderten“ Schiedsklausel</vt:lpstr>
      <vt:lpstr>Vorteile der Schiedsgerichtsbarkeit</vt:lpstr>
      <vt:lpstr>Mögliche Probleme beim Schiedsgericht</vt:lpstr>
      <vt:lpstr>Fehlende Kompetenzen des Schiedsgerichts</vt:lpstr>
      <vt:lpstr>Dennoch: Vorteile des Schiedsgerichts</vt:lpstr>
      <vt:lpstr>Conclusio: Die Qual der Wahl</vt:lpstr>
      <vt:lpstr>PowerPoint-Präsentation</vt:lpstr>
      <vt:lpstr>Vielen Dank für Ihre Aufmerksamkeit!</vt:lpstr>
    </vt:vector>
  </TitlesOfParts>
  <Company>CHSH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Mueller Edith</dc:creator>
  <cp:lastModifiedBy>Huemer Lydia</cp:lastModifiedBy>
  <cp:revision>319</cp:revision>
  <cp:lastPrinted>2019-02-11T11:59:06Z</cp:lastPrinted>
  <dcterms:created xsi:type="dcterms:W3CDTF">2009-03-26T15:40:00Z</dcterms:created>
  <dcterms:modified xsi:type="dcterms:W3CDTF">2019-02-11T13:16:15Z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SChecksum">
    <vt:lpwstr>D5B5040B</vt:lpwstr>
  </property>
  <property fmtid="{D5CDD505-2E9C-101B-9397-08002B2CF9AE}" pid="3" name="DMSProfile_Title">
    <vt:lpwstr>Kartellschadenersatz MASTER</vt:lpwstr>
  </property>
  <property fmtid="{D5CDD505-2E9C-101B-9397-08002B2CF9AE}" pid="4" name="DMSProfile_DocNr">
    <vt:lpwstr>1548149</vt:lpwstr>
  </property>
  <property fmtid="{D5CDD505-2E9C-101B-9397-08002B2CF9AE}" pid="5" name="DMSProfile_Lib">
    <vt:lpwstr>CHSH</vt:lpwstr>
  </property>
  <property fmtid="{D5CDD505-2E9C-101B-9397-08002B2CF9AE}" pid="6" name="DMSProfile_Version">
    <vt:lpwstr>1</vt:lpwstr>
  </property>
</Properties>
</file>