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sldIdLst>
    <p:sldId id="256" r:id="rId2"/>
    <p:sldId id="274" r:id="rId3"/>
    <p:sldId id="317" r:id="rId4"/>
    <p:sldId id="276" r:id="rId5"/>
    <p:sldId id="318" r:id="rId6"/>
    <p:sldId id="319" r:id="rId7"/>
    <p:sldId id="320" r:id="rId8"/>
    <p:sldId id="261" r:id="rId9"/>
  </p:sldIdLst>
  <p:sldSz cx="10439400" cy="7559675"/>
  <p:notesSz cx="67437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23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3" autoAdjust="0"/>
    <p:restoredTop sz="86389" autoAdjust="0"/>
  </p:normalViewPr>
  <p:slideViewPr>
    <p:cSldViewPr snapToGrid="0">
      <p:cViewPr>
        <p:scale>
          <a:sx n="93" d="100"/>
          <a:sy n="93" d="100"/>
        </p:scale>
        <p:origin x="801" y="60"/>
      </p:cViewPr>
      <p:guideLst>
        <p:guide orient="horz" pos="2381"/>
        <p:guide pos="328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40" d="100"/>
          <a:sy n="140" d="100"/>
        </p:scale>
        <p:origin x="-96" y="-1170"/>
      </p:cViewPr>
      <p:guideLst>
        <p:guide orient="horz" pos="311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5507"/>
          </a:xfrm>
          <a:prstGeom prst="rect">
            <a:avLst/>
          </a:prstGeom>
        </p:spPr>
        <p:txBody>
          <a:bodyPr vert="horz" lIns="91380" tIns="45691" rIns="91380" bIns="45691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70" y="0"/>
            <a:ext cx="2922270" cy="495507"/>
          </a:xfrm>
          <a:prstGeom prst="rect">
            <a:avLst/>
          </a:prstGeom>
        </p:spPr>
        <p:txBody>
          <a:bodyPr vert="horz" lIns="91380" tIns="45691" rIns="91380" bIns="45691" rtlCol="0"/>
          <a:lstStyle>
            <a:lvl1pPr algn="r">
              <a:defRPr sz="1200"/>
            </a:lvl1pPr>
          </a:lstStyle>
          <a:p>
            <a:fld id="{6DEDBF7B-8D1B-4B8E-8A9F-BF790C3BA58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1235075"/>
            <a:ext cx="46005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0" tIns="45691" rIns="91380" bIns="45691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752748"/>
            <a:ext cx="5394960" cy="3888611"/>
          </a:xfrm>
          <a:prstGeom prst="rect">
            <a:avLst/>
          </a:prstGeom>
        </p:spPr>
        <p:txBody>
          <a:bodyPr vert="horz" lIns="91380" tIns="45691" rIns="91380" bIns="4569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2270" cy="495506"/>
          </a:xfrm>
          <a:prstGeom prst="rect">
            <a:avLst/>
          </a:prstGeom>
        </p:spPr>
        <p:txBody>
          <a:bodyPr vert="horz" lIns="91380" tIns="45691" rIns="91380" bIns="45691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70" y="9380333"/>
            <a:ext cx="2922270" cy="495506"/>
          </a:xfrm>
          <a:prstGeom prst="rect">
            <a:avLst/>
          </a:prstGeom>
        </p:spPr>
        <p:txBody>
          <a:bodyPr vert="horz" lIns="91380" tIns="45691" rIns="91380" bIns="45691" rtlCol="0" anchor="b"/>
          <a:lstStyle>
            <a:lvl1pPr algn="r">
              <a:defRPr sz="1200"/>
            </a:lvl1pPr>
          </a:lstStyle>
          <a:p>
            <a:fld id="{DB35B4EF-E610-4C8E-A95D-0B9BDE009969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60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5B4EF-E610-4C8E-A95D-0B9BDE009969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520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9975" y="1233488"/>
            <a:ext cx="46037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5B4EF-E610-4C8E-A95D-0B9BDE009969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026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9975" y="1233488"/>
            <a:ext cx="46037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35B4EF-E610-4C8E-A95D-0B9BDE009969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152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9975" y="1233488"/>
            <a:ext cx="46037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5B4EF-E610-4C8E-A95D-0B9BDE009969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0263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9975" y="1233488"/>
            <a:ext cx="46037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35B4EF-E610-4C8E-A95D-0B9BDE009969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908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9975" y="1233488"/>
            <a:ext cx="46037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35B4EF-E610-4C8E-A95D-0B9BDE009969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9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9975" y="1233488"/>
            <a:ext cx="4603750" cy="3333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35B4EF-E610-4C8E-A95D-0B9BDE009969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641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5B4EF-E610-4C8E-A95D-0B9BDE009969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2558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7149" y="1754372"/>
            <a:ext cx="7646892" cy="2114712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3006" y="4433777"/>
            <a:ext cx="6055178" cy="1222743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2233913" y="6996068"/>
            <a:ext cx="1636506" cy="402483"/>
          </a:xfrm>
        </p:spPr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198946" y="6996067"/>
            <a:ext cx="3523298" cy="402483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8017160" y="6985435"/>
            <a:ext cx="1636506" cy="402483"/>
          </a:xfrm>
        </p:spPr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155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05567" y="385573"/>
            <a:ext cx="2819406" cy="2048260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9822" y="5421368"/>
            <a:ext cx="2310894" cy="5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1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163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352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976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320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077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4523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019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66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B8C5-7CEB-4794-861D-3CF28C49A5CB}" type="datetimeFigureOut">
              <a:rPr lang="en-ZA" smtClean="0"/>
              <a:pPr/>
              <a:t>2019/02/11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A265A-CCB6-44CA-B7AF-9CD6D86FA933}" type="slidenum">
              <a:rPr lang="en-ZA" smtClean="0"/>
              <a:pPr/>
              <a:t>‹Nr.›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98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5.jpeg"/><Relationship Id="rId2" Type="http://schemas.openxmlformats.org/officeDocument/2006/relationships/tags" Target="../tags/tag2.xml"/><Relationship Id="rId16" Type="http://schemas.openxmlformats.org/officeDocument/2006/relationships/notesSlide" Target="../notesSlides/notesSlide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76945" y="2225964"/>
            <a:ext cx="7415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Durchsetzung von </a:t>
            </a:r>
          </a:p>
          <a:p>
            <a:r>
              <a:rPr lang="de-DE" sz="3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Kartellschadenersatzansprüchen</a:t>
            </a:r>
          </a:p>
          <a:p>
            <a:r>
              <a:rPr lang="de-DE" sz="3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Das Abtretungsmodell -</a:t>
            </a:r>
            <a:r>
              <a:rPr lang="de-DE" sz="3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de-DE" sz="24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037" y="5607404"/>
            <a:ext cx="6123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200" dirty="0">
                <a:solidFill>
                  <a:srgbClr val="323F54"/>
                </a:solidFill>
              </a:rPr>
              <a:t>CHSH, Wien</a:t>
            </a:r>
          </a:p>
          <a:p>
            <a:pPr algn="r"/>
            <a:r>
              <a:rPr lang="de-DE" sz="2200" dirty="0">
                <a:solidFill>
                  <a:srgbClr val="323F54"/>
                </a:solidFill>
              </a:rPr>
              <a:t>12. Februar 2019 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69048" cy="7559675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972" y="577510"/>
            <a:ext cx="2934400" cy="718905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4772404" y="4624558"/>
            <a:ext cx="52197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de-DE" dirty="0">
                <a:solidFill>
                  <a:srgbClr val="323F54"/>
                </a:solidFill>
              </a:rPr>
              <a:t>Dr Till Schreiber, LL.M</a:t>
            </a:r>
          </a:p>
        </p:txBody>
      </p:sp>
    </p:spTree>
    <p:extLst>
      <p:ext uri="{BB962C8B-B14F-4D97-AF65-F5344CB8AC3E}">
        <p14:creationId xmlns:p14="http://schemas.microsoft.com/office/powerpoint/2010/main" val="379010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19405" cy="204826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65415" y="1289958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5415" y="6879772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87849" y="750174"/>
            <a:ext cx="7795933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350" b="1" dirty="0">
                <a:solidFill>
                  <a:srgbClr val="323F54"/>
                </a:solidFill>
                <a:cs typeface="Arial" panose="020B0604020202020204" pitchFamily="34" charset="0"/>
              </a:rPr>
              <a:t>Kartellschadenersatz: Praktische Herausforderungen 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t>2</a:t>
            </a:fld>
            <a:endParaRPr lang="en-ZA"/>
          </a:p>
        </p:txBody>
      </p:sp>
      <p:sp>
        <p:nvSpPr>
          <p:cNvPr id="2" name="TextBox 1"/>
          <p:cNvSpPr txBox="1"/>
          <p:nvPr/>
        </p:nvSpPr>
        <p:spPr>
          <a:xfrm>
            <a:off x="990601" y="1628775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50000"/>
                </a:schemeClr>
              </a:buClr>
              <a:buSzPct val="130000"/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1" y="1313475"/>
            <a:ext cx="8741676" cy="614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b="1" dirty="0">
                <a:cs typeface="Arial" panose="020B0604020202020204" pitchFamily="34" charset="0"/>
              </a:rPr>
              <a:t>Ausgangspunkt: </a:t>
            </a:r>
            <a:r>
              <a:rPr lang="de-DE" sz="2000" dirty="0">
                <a:cs typeface="Arial" panose="020B0604020202020204" pitchFamily="34" charset="0"/>
              </a:rPr>
              <a:t>Recht auf Schadensersatz = potentieller Vermögenswert </a:t>
            </a:r>
          </a:p>
          <a:p>
            <a:pPr marL="342900" indent="-3429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b="1" dirty="0">
                <a:cs typeface="Arial" panose="020B0604020202020204" pitchFamily="34" charset="0"/>
              </a:rPr>
              <a:t>Ökonomische Herausforderungen  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cs typeface="Arial" panose="020B0604020202020204" pitchFamily="34" charset="0"/>
              </a:rPr>
              <a:t>Nachweis von Kartelleffekten und Kartellbetroffenheit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cs typeface="Arial" panose="020B0604020202020204" pitchFamily="34" charset="0"/>
              </a:rPr>
              <a:t>Genaue Höhe/Positionen Schadensersatz 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cs typeface="Arial" panose="020B0604020202020204" pitchFamily="34" charset="0"/>
              </a:rPr>
              <a:t>Verschiedene Abnehmerstufen (direkt/indirekt)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cs typeface="Arial" panose="020B0604020202020204" pitchFamily="34" charset="0"/>
              </a:rPr>
              <a:t>Individuelle Unternehmen haben keine marktweiten Daten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cs typeface="Arial" panose="020B0604020202020204" pitchFamily="34" charset="0"/>
              </a:rPr>
              <a:t>Inhärente Informationsasymmetrie bei Kartellen</a:t>
            </a:r>
          </a:p>
          <a:p>
            <a:pPr marL="342900" lvl="0" indent="-3429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Identifizierung und Aufarbeitung von Beweisen, Daten und Dokumenten </a:t>
            </a:r>
          </a:p>
          <a:p>
            <a:pPr marL="342900" lvl="0" indent="-3429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Management-Zeit</a:t>
            </a:r>
            <a:endParaRPr lang="de-DE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dirty="0">
                <a:solidFill>
                  <a:prstClr val="black"/>
                </a:solidFill>
                <a:cs typeface="Arial" panose="020B0604020202020204" pitchFamily="34" charset="0"/>
              </a:rPr>
              <a:t>Komplexe Sachverhalte</a:t>
            </a:r>
          </a:p>
          <a:p>
            <a:pPr marL="174625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Kosten und Kostenrisiken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dirty="0">
                <a:solidFill>
                  <a:prstClr val="black"/>
                </a:solidFill>
                <a:cs typeface="Arial" panose="020B0604020202020204" pitchFamily="34" charset="0"/>
              </a:rPr>
              <a:t>Insbesondere: Streitverkündungen (Kartellregress)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endParaRPr lang="de-DE" dirty="0">
              <a:cs typeface="Arial" panose="020B0604020202020204" pitchFamily="34" charset="0"/>
            </a:endParaRP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endParaRPr lang="de-DE" dirty="0"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26699" y="7002085"/>
            <a:ext cx="3647707" cy="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85000"/>
            </a:pPr>
            <a:endParaRPr lang="en-US" altLang="de-D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13">
            <a:extLst>
              <a:ext uri="{FF2B5EF4-FFF2-40B4-BE49-F238E27FC236}">
                <a16:creationId xmlns:a16="http://schemas.microsoft.com/office/drawing/2014/main" id="{068365BA-753B-4621-BC5D-7228BDF22E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7" y="203738"/>
            <a:ext cx="2398427" cy="58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6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19405" cy="204826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65415" y="1289958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5415" y="6879772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87849" y="750174"/>
            <a:ext cx="7795933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350" b="1" dirty="0">
                <a:solidFill>
                  <a:srgbClr val="323F54"/>
                </a:solidFill>
                <a:latin typeface="Calibri"/>
                <a:cs typeface="Arial" panose="020B0604020202020204" pitchFamily="34" charset="0"/>
              </a:rPr>
              <a:t>Ein Lösungsansatz: Das Abtretungsmodell</a:t>
            </a:r>
            <a:r>
              <a:rPr kumimoji="0" lang="de-DE" sz="2350" b="1" i="0" u="none" strike="noStrike" kern="1200" cap="none" spc="0" normalizeH="0" baseline="0" noProof="0" dirty="0">
                <a:ln>
                  <a:noFill/>
                </a:ln>
                <a:solidFill>
                  <a:srgbClr val="323F5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A265A-CCB6-44CA-B7AF-9CD6D86FA933}" type="slidenum">
              <a:rPr kumimoji="0" lang="en-ZA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1" y="1628775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9BD5">
                  <a:lumMod val="50000"/>
                </a:srgbClr>
              </a:buClr>
              <a:buSzPct val="13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1" y="1313475"/>
            <a:ext cx="8741676" cy="563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Die Abtretung von Schadenersatzansprüchen als anerkannte Rechtsfigur</a:t>
            </a:r>
            <a:endParaRPr lang="de-DE" sz="20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dirty="0">
                <a:solidFill>
                  <a:prstClr val="black"/>
                </a:solidFill>
                <a:cs typeface="Arial" panose="020B0604020202020204" pitchFamily="34" charset="0"/>
              </a:rPr>
              <a:t>Anwendbares Recht (Abtretungsstatut und Forderungsstatut)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dirty="0">
                <a:solidFill>
                  <a:prstClr val="black"/>
                </a:solidFill>
                <a:cs typeface="Arial" panose="020B0604020202020204" pitchFamily="34" charset="0"/>
              </a:rPr>
              <a:t>Formelle Voraussetzungen für wirksamen Forderungsübergang zu beachten</a:t>
            </a:r>
            <a:endParaRPr kumimoji="0" 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Spezialisiertes Unternehmen bündelt Vielzahl abgetretener Ansprüche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Durchsetzung auf eigene Kosten und Risiken 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Typischerweise ein einziges Ge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richtsverfahren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Alternative Gerichtsstände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Auswahl spezialisierter Anwälte und Ökonomen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Synergien bei Schadensanalyse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de-DE" sz="20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Aus Unternehmenssicht: Outsourcen an Spezialisten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dirty="0">
                <a:solidFill>
                  <a:prstClr val="black"/>
                </a:solidFill>
                <a:cs typeface="Arial" panose="020B0604020202020204" pitchFamily="34" charset="0"/>
              </a:rPr>
              <a:t>Erfahrung und </a:t>
            </a:r>
            <a:r>
              <a:rPr lang="de-DE" i="1" dirty="0">
                <a:solidFill>
                  <a:prstClr val="black"/>
                </a:solidFill>
                <a:cs typeface="Arial" panose="020B0604020202020204" pitchFamily="34" charset="0"/>
              </a:rPr>
              <a:t>track-</a:t>
            </a:r>
            <a:r>
              <a:rPr lang="de-DE" i="1" dirty="0" err="1">
                <a:solidFill>
                  <a:prstClr val="black"/>
                </a:solidFill>
                <a:cs typeface="Arial" panose="020B0604020202020204" pitchFamily="34" charset="0"/>
              </a:rPr>
              <a:t>record</a:t>
            </a:r>
            <a:endParaRPr lang="de-DE" i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dirty="0">
                <a:solidFill>
                  <a:prstClr val="black"/>
                </a:solidFill>
                <a:cs typeface="Arial" panose="020B0604020202020204" pitchFamily="34" charset="0"/>
              </a:rPr>
              <a:t>Interne vs. externe Kosten – ‚</a:t>
            </a:r>
            <a:r>
              <a:rPr lang="de-DE" i="1" dirty="0" err="1">
                <a:solidFill>
                  <a:prstClr val="black"/>
                </a:solidFill>
                <a:cs typeface="Arial" panose="020B0604020202020204" pitchFamily="34" charset="0"/>
              </a:rPr>
              <a:t>skin</a:t>
            </a:r>
            <a:r>
              <a:rPr lang="de-DE" i="1" dirty="0">
                <a:solidFill>
                  <a:prstClr val="black"/>
                </a:solidFill>
                <a:cs typeface="Arial" panose="020B0604020202020204" pitchFamily="34" charset="0"/>
              </a:rPr>
              <a:t> in </a:t>
            </a:r>
            <a:r>
              <a:rPr lang="de-DE" i="1" dirty="0" err="1">
                <a:solidFill>
                  <a:prstClr val="black"/>
                </a:solidFill>
                <a:cs typeface="Arial" panose="020B0604020202020204" pitchFamily="34" charset="0"/>
              </a:rPr>
              <a:t>the</a:t>
            </a:r>
            <a:r>
              <a:rPr lang="de-DE" i="1" dirty="0">
                <a:solidFill>
                  <a:prstClr val="black"/>
                </a:solidFill>
                <a:cs typeface="Arial" panose="020B0604020202020204" pitchFamily="34" charset="0"/>
              </a:rPr>
              <a:t> game</a:t>
            </a:r>
            <a:r>
              <a:rPr lang="de-DE" dirty="0">
                <a:solidFill>
                  <a:prstClr val="black"/>
                </a:solidFill>
                <a:cs typeface="Arial" panose="020B0604020202020204" pitchFamily="34" charset="0"/>
              </a:rPr>
              <a:t>‘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26699" y="7002085"/>
            <a:ext cx="3647707" cy="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/>
              </a:buClr>
              <a:buSzPct val="85000"/>
              <a:buFontTx/>
              <a:buNone/>
              <a:tabLst/>
              <a:defRPr/>
            </a:pPr>
            <a:endParaRPr kumimoji="0" lang="en-US" altLang="de-DE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13">
            <a:extLst>
              <a:ext uri="{FF2B5EF4-FFF2-40B4-BE49-F238E27FC236}">
                <a16:creationId xmlns:a16="http://schemas.microsoft.com/office/drawing/2014/main" id="{AED6FB76-965B-48CC-8FC3-9FA60FF354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7" y="203738"/>
            <a:ext cx="2398427" cy="58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7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65415" y="1289958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5415" y="6879772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265A-CCB6-44CA-B7AF-9CD6D86FA933}" type="slidenum">
              <a:rPr lang="en-ZA" smtClean="0"/>
              <a:t>4</a:t>
            </a:fld>
            <a:endParaRPr lang="en-ZA"/>
          </a:p>
        </p:txBody>
      </p:sp>
      <p:sp>
        <p:nvSpPr>
          <p:cNvPr id="2" name="TextBox 1"/>
          <p:cNvSpPr txBox="1"/>
          <p:nvPr/>
        </p:nvSpPr>
        <p:spPr>
          <a:xfrm>
            <a:off x="988103" y="1922951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50000"/>
                </a:schemeClr>
              </a:buClr>
              <a:buSzPct val="130000"/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00" name="Rectangle 3"/>
          <p:cNvSpPr txBox="1">
            <a:spLocks noChangeArrowheads="1"/>
          </p:cNvSpPr>
          <p:nvPr/>
        </p:nvSpPr>
        <p:spPr>
          <a:xfrm>
            <a:off x="986259" y="1670214"/>
            <a:ext cx="9040788" cy="50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de-DE"/>
          </a:p>
          <a:p>
            <a:pPr>
              <a:buFont typeface="Wingdings" pitchFamily="2" charset="2"/>
              <a:buNone/>
            </a:pPr>
            <a:endParaRPr lang="en-US" altLang="de-DE" dirty="0"/>
          </a:p>
        </p:txBody>
      </p:sp>
      <p:grpSp>
        <p:nvGrpSpPr>
          <p:cNvPr id="101" name="Group 5"/>
          <p:cNvGrpSpPr>
            <a:grpSpLocks/>
          </p:cNvGrpSpPr>
          <p:nvPr/>
        </p:nvGrpSpPr>
        <p:grpSpPr bwMode="auto">
          <a:xfrm>
            <a:off x="2060311" y="5816035"/>
            <a:ext cx="5853229" cy="800972"/>
            <a:chOff x="1338" y="2838"/>
            <a:chExt cx="2620" cy="291"/>
          </a:xfrm>
          <a:solidFill>
            <a:schemeClr val="accent1"/>
          </a:solidFill>
        </p:grpSpPr>
        <p:sp>
          <p:nvSpPr>
            <p:cNvPr id="102" name="Rectangle 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38" y="2838"/>
              <a:ext cx="427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1pPr>
              <a:lvl2pPr marL="742950" indent="-28575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2pPr>
              <a:lvl3pPr marL="11430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3pPr>
              <a:lvl4pPr marL="16002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4pPr>
              <a:lvl5pPr marL="20574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de-DE" sz="16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 1</a:t>
              </a:r>
            </a:p>
          </p:txBody>
        </p:sp>
        <p:sp>
          <p:nvSpPr>
            <p:cNvPr id="103" name="Rectangle 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097" y="2841"/>
              <a:ext cx="427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1pPr>
              <a:lvl2pPr marL="742950" indent="-28575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2pPr>
              <a:lvl3pPr marL="11430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3pPr>
              <a:lvl4pPr marL="16002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4pPr>
              <a:lvl5pPr marL="20574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de-DE" sz="16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 2</a:t>
              </a:r>
            </a:p>
          </p:txBody>
        </p:sp>
        <p:sp>
          <p:nvSpPr>
            <p:cNvPr id="104" name="Rectangle 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855" y="2841"/>
              <a:ext cx="426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1pPr>
              <a:lvl2pPr marL="742950" indent="-28575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2pPr>
              <a:lvl3pPr marL="11430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3pPr>
              <a:lvl4pPr marL="16002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4pPr>
              <a:lvl5pPr marL="20574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de-DE" sz="16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 3</a:t>
              </a:r>
            </a:p>
          </p:txBody>
        </p:sp>
        <p:sp>
          <p:nvSpPr>
            <p:cNvPr id="105" name="Rectangle 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31" y="2838"/>
              <a:ext cx="427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1pPr>
              <a:lvl2pPr marL="742950" indent="-28575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2pPr>
              <a:lvl3pPr marL="11430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3pPr>
              <a:lvl4pPr marL="16002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4pPr>
              <a:lvl5pPr marL="20574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de-DE" sz="16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 (n)</a:t>
              </a:r>
            </a:p>
          </p:txBody>
        </p:sp>
      </p:grpSp>
      <p:cxnSp>
        <p:nvCxnSpPr>
          <p:cNvPr id="106" name="AutoShape 10"/>
          <p:cNvCxnSpPr>
            <a:cxnSpLocks noChangeShapeType="1"/>
            <a:endCxn id="102" idx="0"/>
          </p:cNvCxnSpPr>
          <p:nvPr/>
        </p:nvCxnSpPr>
        <p:spPr bwMode="auto">
          <a:xfrm>
            <a:off x="2130577" y="2430515"/>
            <a:ext cx="406534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AutoShape 11"/>
          <p:cNvCxnSpPr>
            <a:cxnSpLocks noChangeShapeType="1"/>
            <a:endCxn id="103" idx="0"/>
          </p:cNvCxnSpPr>
          <p:nvPr/>
        </p:nvCxnSpPr>
        <p:spPr bwMode="auto">
          <a:xfrm>
            <a:off x="2130577" y="2439942"/>
            <a:ext cx="2102936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12"/>
          <p:cNvCxnSpPr>
            <a:cxnSpLocks noChangeShapeType="1"/>
            <a:endCxn id="104" idx="0"/>
          </p:cNvCxnSpPr>
          <p:nvPr/>
        </p:nvCxnSpPr>
        <p:spPr bwMode="auto">
          <a:xfrm>
            <a:off x="2130578" y="2439942"/>
            <a:ext cx="3795993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AutoShape 13"/>
          <p:cNvCxnSpPr>
            <a:cxnSpLocks noChangeShapeType="1"/>
            <a:endCxn id="102" idx="0"/>
          </p:cNvCxnSpPr>
          <p:nvPr/>
        </p:nvCxnSpPr>
        <p:spPr bwMode="auto">
          <a:xfrm flipH="1">
            <a:off x="2537110" y="2430515"/>
            <a:ext cx="2549623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AutoShape 14"/>
          <p:cNvCxnSpPr>
            <a:cxnSpLocks noChangeShapeType="1"/>
            <a:endCxn id="103" idx="0"/>
          </p:cNvCxnSpPr>
          <p:nvPr/>
        </p:nvCxnSpPr>
        <p:spPr bwMode="auto">
          <a:xfrm flipH="1">
            <a:off x="4233515" y="2439942"/>
            <a:ext cx="853220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Rectangle 1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00779" y="1674117"/>
            <a:ext cx="1266447" cy="7419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anchor="ctr"/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1</a:t>
            </a:r>
          </a:p>
        </p:txBody>
      </p:sp>
      <p:sp>
        <p:nvSpPr>
          <p:cNvPr id="112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56019" y="1665056"/>
            <a:ext cx="1261428" cy="741968"/>
          </a:xfrm>
          <a:prstGeom prst="rect">
            <a:avLst/>
          </a:prstGeom>
          <a:solidFill>
            <a:srgbClr val="323F54"/>
          </a:solidFill>
          <a:ln>
            <a:noFill/>
          </a:ln>
          <a:effectLst/>
          <a:extLst/>
        </p:spPr>
        <p:txBody>
          <a:bodyPr lIns="0" tIns="0" rIns="0" bIns="0" anchor="ctr"/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2</a:t>
            </a:r>
          </a:p>
        </p:txBody>
      </p:sp>
      <p:sp>
        <p:nvSpPr>
          <p:cNvPr id="113" name="Rectangle 1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17985" y="1674483"/>
            <a:ext cx="1264773" cy="741968"/>
          </a:xfrm>
          <a:prstGeom prst="rect">
            <a:avLst/>
          </a:prstGeom>
          <a:solidFill>
            <a:srgbClr val="323F54"/>
          </a:solidFill>
          <a:ln>
            <a:noFill/>
          </a:ln>
          <a:effectLst/>
          <a:extLst/>
        </p:spPr>
        <p:txBody>
          <a:bodyPr lIns="0" tIns="0" rIns="0" bIns="0" anchor="ctr"/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3</a:t>
            </a:r>
          </a:p>
        </p:txBody>
      </p:sp>
      <p:cxnSp>
        <p:nvCxnSpPr>
          <p:cNvPr id="114" name="AutoShape 18"/>
          <p:cNvCxnSpPr>
            <a:cxnSpLocks noChangeShapeType="1"/>
          </p:cNvCxnSpPr>
          <p:nvPr/>
        </p:nvCxnSpPr>
        <p:spPr bwMode="auto">
          <a:xfrm>
            <a:off x="2574423" y="2040675"/>
            <a:ext cx="1874520" cy="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AutoShape 19"/>
          <p:cNvCxnSpPr>
            <a:cxnSpLocks noChangeShapeType="1"/>
          </p:cNvCxnSpPr>
          <p:nvPr/>
        </p:nvCxnSpPr>
        <p:spPr bwMode="auto">
          <a:xfrm rot="10800000">
            <a:off x="5726675" y="2031248"/>
            <a:ext cx="1874520" cy="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5400000">
            <a:off x="4988238" y="3141529"/>
            <a:ext cx="10500" cy="4937760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lIns="0" tIns="0" rIns="0" bIns="0" anchor="ctr"/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de-DE" altLang="de-DE" sz="9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18" name="Text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87443" y="2573861"/>
            <a:ext cx="1356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  <a:buSzPct val="85000"/>
              <a:buFont typeface="Wingdings" pitchFamily="2" charset="2"/>
              <a:buNone/>
            </a:pP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Zahlung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plus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Zinsen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Klägerin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(CDC)</a:t>
            </a:r>
          </a:p>
        </p:txBody>
      </p:sp>
      <p:sp>
        <p:nvSpPr>
          <p:cNvPr id="121" name="Text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02286" y="2549466"/>
            <a:ext cx="156679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  <a:buSzPct val="85000"/>
              <a:buFont typeface="Wingdings" pitchFamily="2" charset="2"/>
              <a:buNone/>
            </a:pP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Aufarbeitung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Sachverhalt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Durchsetzung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gebündelten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SchE-Forderungen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gesamtschuldnerisch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haftende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Kartellanten</a:t>
            </a:r>
            <a:endParaRPr lang="en-US" altLang="de-DE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08723" y="4423334"/>
            <a:ext cx="146392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  <a:buSzPct val="85000"/>
              <a:buFont typeface="Wingdings" pitchFamily="2" charset="2"/>
              <a:buNone/>
            </a:pP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Auskehrung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vereinbarten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erfolgsabhängigen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Variable (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70%) an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geschädigte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</a:t>
            </a:r>
            <a:r>
              <a:rPr lang="en-US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altLang="de-DE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6" name="Group 33"/>
          <p:cNvGrpSpPr>
            <a:grpSpLocks/>
          </p:cNvGrpSpPr>
          <p:nvPr/>
        </p:nvGrpSpPr>
        <p:grpSpPr bwMode="auto">
          <a:xfrm>
            <a:off x="4977992" y="4371860"/>
            <a:ext cx="237563" cy="1239517"/>
            <a:chOff x="1326" y="2521"/>
            <a:chExt cx="131" cy="445"/>
          </a:xfrm>
        </p:grpSpPr>
        <p:sp>
          <p:nvSpPr>
            <p:cNvPr id="127" name="Line 34"/>
            <p:cNvSpPr>
              <a:spLocks noChangeShapeType="1"/>
            </p:cNvSpPr>
            <p:nvPr/>
          </p:nvSpPr>
          <p:spPr bwMode="auto">
            <a:xfrm flipV="1">
              <a:off x="1326" y="2521"/>
              <a:ext cx="0" cy="44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b="1">
                <a:solidFill>
                  <a:srgbClr val="FFFFFF"/>
                </a:solidFill>
              </a:endParaRPr>
            </a:p>
          </p:txBody>
        </p:sp>
        <p:sp>
          <p:nvSpPr>
            <p:cNvPr id="128" name="Line 35"/>
            <p:cNvSpPr>
              <a:spLocks noChangeShapeType="1"/>
            </p:cNvSpPr>
            <p:nvPr/>
          </p:nvSpPr>
          <p:spPr bwMode="auto">
            <a:xfrm rot="10800000" flipV="1">
              <a:off x="1457" y="2523"/>
              <a:ext cx="0" cy="44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b="1">
                <a:solidFill>
                  <a:srgbClr val="FFFFFF"/>
                </a:solidFill>
              </a:endParaRPr>
            </a:p>
          </p:txBody>
        </p:sp>
      </p:grpSp>
      <p:sp>
        <p:nvSpPr>
          <p:cNvPr id="129" name="Rectangle 3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621645" y="3570393"/>
            <a:ext cx="978694" cy="79621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wrap="none" lIns="98155" tIns="0" rIns="98155" bIns="0" anchor="ctr"/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</a:t>
            </a:r>
            <a:r>
              <a:rPr lang="en-US" altLang="de-DE" sz="1100" dirty="0">
                <a:solidFill>
                  <a:srgbClr val="FFFFFF"/>
                </a:solidFill>
                <a:latin typeface="Trebuchet MS" pitchFamily="34" charset="0"/>
              </a:rPr>
              <a:t> </a:t>
            </a:r>
          </a:p>
        </p:txBody>
      </p:sp>
      <p:grpSp>
        <p:nvGrpSpPr>
          <p:cNvPr id="130" name="Group 37"/>
          <p:cNvGrpSpPr>
            <a:grpSpLocks/>
          </p:cNvGrpSpPr>
          <p:nvPr/>
        </p:nvGrpSpPr>
        <p:grpSpPr bwMode="auto">
          <a:xfrm rot="10800000">
            <a:off x="4951224" y="2411942"/>
            <a:ext cx="237563" cy="1158450"/>
            <a:chOff x="1326" y="2521"/>
            <a:chExt cx="131" cy="436"/>
          </a:xfrm>
        </p:grpSpPr>
        <p:sp>
          <p:nvSpPr>
            <p:cNvPr id="131" name="Line 38"/>
            <p:cNvSpPr>
              <a:spLocks noChangeShapeType="1"/>
            </p:cNvSpPr>
            <p:nvPr/>
          </p:nvSpPr>
          <p:spPr bwMode="auto">
            <a:xfrm flipV="1">
              <a:off x="1326" y="2521"/>
              <a:ext cx="0" cy="4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b="1">
                <a:solidFill>
                  <a:srgbClr val="FFFFFF"/>
                </a:solidFill>
              </a:endParaRPr>
            </a:p>
          </p:txBody>
        </p:sp>
        <p:sp>
          <p:nvSpPr>
            <p:cNvPr id="132" name="Line 39"/>
            <p:cNvSpPr>
              <a:spLocks noChangeShapeType="1"/>
            </p:cNvSpPr>
            <p:nvPr/>
          </p:nvSpPr>
          <p:spPr bwMode="auto">
            <a:xfrm rot="10800000" flipV="1">
              <a:off x="1457" y="2521"/>
              <a:ext cx="0" cy="43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b="1">
                <a:solidFill>
                  <a:srgbClr val="FFFFFF"/>
                </a:solidFill>
              </a:endParaRPr>
            </a:p>
          </p:txBody>
        </p:sp>
      </p:grpSp>
      <p:cxnSp>
        <p:nvCxnSpPr>
          <p:cNvPr id="133" name="AutoShape 40"/>
          <p:cNvCxnSpPr>
            <a:cxnSpLocks noChangeShapeType="1"/>
            <a:stCxn id="103" idx="0"/>
          </p:cNvCxnSpPr>
          <p:nvPr/>
        </p:nvCxnSpPr>
        <p:spPr bwMode="auto">
          <a:xfrm flipV="1">
            <a:off x="4233514" y="2439942"/>
            <a:ext cx="3896373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AutoShape 41"/>
          <p:cNvCxnSpPr>
            <a:cxnSpLocks noChangeShapeType="1"/>
            <a:stCxn id="104" idx="0"/>
          </p:cNvCxnSpPr>
          <p:nvPr/>
        </p:nvCxnSpPr>
        <p:spPr bwMode="auto">
          <a:xfrm flipV="1">
            <a:off x="5926570" y="2439942"/>
            <a:ext cx="2203316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AutoShape 42"/>
          <p:cNvCxnSpPr>
            <a:cxnSpLocks noChangeShapeType="1"/>
          </p:cNvCxnSpPr>
          <p:nvPr/>
        </p:nvCxnSpPr>
        <p:spPr bwMode="auto">
          <a:xfrm flipV="1">
            <a:off x="7428488" y="2412043"/>
            <a:ext cx="711017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AutoShape 43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5086735" y="2439942"/>
            <a:ext cx="839836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AutoShape 44"/>
          <p:cNvCxnSpPr>
            <a:cxnSpLocks noChangeShapeType="1"/>
          </p:cNvCxnSpPr>
          <p:nvPr/>
        </p:nvCxnSpPr>
        <p:spPr bwMode="auto">
          <a:xfrm flipH="1" flipV="1">
            <a:off x="5077881" y="2338155"/>
            <a:ext cx="2332135" cy="33843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Rectangle 4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609383" y="3593909"/>
            <a:ext cx="1324487" cy="799523"/>
          </a:xfrm>
          <a:prstGeom prst="rect">
            <a:avLst/>
          </a:prstGeom>
          <a:solidFill>
            <a:srgbClr val="74B5DD"/>
          </a:solidFill>
          <a:ln>
            <a:noFill/>
          </a:ln>
          <a:effectLst/>
          <a:extLst/>
        </p:spPr>
        <p:txBody>
          <a:bodyPr wrap="none" lIns="98155" tIns="0" rIns="98155" bIns="0" anchor="ctr"/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1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Ext. Funding/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15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Versicherung</a:t>
            </a:r>
            <a:endParaRPr lang="en-US" altLang="de-DE" sz="15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9" name="AutoShape 47"/>
          <p:cNvCxnSpPr>
            <a:cxnSpLocks noChangeShapeType="1"/>
            <a:endCxn id="129" idx="3"/>
          </p:cNvCxnSpPr>
          <p:nvPr/>
        </p:nvCxnSpPr>
        <p:spPr bwMode="auto">
          <a:xfrm flipH="1">
            <a:off x="5600339" y="3969375"/>
            <a:ext cx="30175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0" name="Group 48"/>
          <p:cNvGrpSpPr>
            <a:grpSpLocks/>
          </p:cNvGrpSpPr>
          <p:nvPr/>
        </p:nvGrpSpPr>
        <p:grpSpPr bwMode="auto">
          <a:xfrm>
            <a:off x="2710140" y="4525850"/>
            <a:ext cx="1650381" cy="923960"/>
            <a:chOff x="1273" y="2342"/>
            <a:chExt cx="911" cy="528"/>
          </a:xfrm>
        </p:grpSpPr>
        <p:sp>
          <p:nvSpPr>
            <p:cNvPr id="141" name="Text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35" y="2342"/>
              <a:ext cx="749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1pPr>
              <a:lvl2pPr marL="742950" indent="-28575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2pPr>
              <a:lvl3pPr marL="11430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3pPr>
              <a:lvl4pPr marL="16002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4pPr>
              <a:lvl5pPr marL="20574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8080"/>
                </a:buClr>
                <a:buSzPct val="85000"/>
                <a:buFont typeface="Wingdings" pitchFamily="2" charset="2"/>
                <a:buNone/>
              </a:pPr>
              <a:r>
                <a:rPr lang="en-US" altLang="de-DE" sz="12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Bündelung</a:t>
              </a:r>
              <a:r>
                <a:rPr lang="en-US" altLang="de-DE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von </a:t>
              </a:r>
              <a:r>
                <a:rPr lang="en-US" altLang="de-DE" sz="12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SchE</a:t>
              </a:r>
              <a:r>
                <a:rPr lang="en-US" altLang="de-DE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-Forder- </a:t>
              </a:r>
              <a:r>
                <a:rPr lang="en-US" altLang="de-DE" sz="12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ungen</a:t>
              </a:r>
              <a:r>
                <a:rPr lang="en-US" altLang="de-DE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von </a:t>
              </a:r>
              <a:r>
                <a:rPr lang="en-US" altLang="de-DE" sz="12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geschädigten</a:t>
              </a:r>
              <a:r>
                <a:rPr lang="en-US" altLang="de-DE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de-DE" sz="12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Unternehmen</a:t>
              </a:r>
              <a:endParaRPr lang="en-US" altLang="de-DE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Oval 50"/>
            <p:cNvSpPr>
              <a:spLocks noChangeAspect="1" noChangeArrowheads="1"/>
            </p:cNvSpPr>
            <p:nvPr/>
          </p:nvSpPr>
          <p:spPr bwMode="auto">
            <a:xfrm>
              <a:off x="1273" y="2360"/>
              <a:ext cx="126" cy="123"/>
            </a:xfrm>
            <a:prstGeom prst="ellipse">
              <a:avLst/>
            </a:prstGeom>
            <a:solidFill>
              <a:srgbClr val="179DD8"/>
            </a:solidFill>
            <a:ln w="635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1pPr>
              <a:lvl2pPr marL="742950" indent="-28575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2pPr>
              <a:lvl3pPr marL="11430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3pPr>
              <a:lvl4pPr marL="16002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4pPr>
              <a:lvl5pPr marL="2057400" indent="-228600" eaLnBrk="0" hangingPunct="0"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Palatino Linotype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de-DE" sz="1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pic>
        <p:nvPicPr>
          <p:cNvPr id="143" name="Picture 14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663" y="534389"/>
            <a:ext cx="2398427" cy="587596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1046259" y="729795"/>
            <a:ext cx="6867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de-DE" sz="2350" b="1">
                <a:solidFill>
                  <a:srgbClr val="323F54"/>
                </a:solidFill>
                <a:cs typeface="Arial" panose="020B0604020202020204" pitchFamily="34" charset="0"/>
              </a:rPr>
              <a:t>Ein Lösungsansatz: Das Abtretungsmodell  </a:t>
            </a:r>
            <a:endParaRPr lang="de-DE" sz="2350" b="1" dirty="0">
              <a:solidFill>
                <a:srgbClr val="323F54"/>
              </a:solidFill>
              <a:cs typeface="Arial" panose="020B0604020202020204" pitchFamily="34" charset="0"/>
            </a:endParaRPr>
          </a:p>
        </p:txBody>
      </p:sp>
      <p:sp>
        <p:nvSpPr>
          <p:cNvPr id="145" name="Oval 50"/>
          <p:cNvSpPr>
            <a:spLocks noChangeAspect="1" noChangeArrowheads="1"/>
          </p:cNvSpPr>
          <p:nvPr/>
        </p:nvSpPr>
        <p:spPr bwMode="auto">
          <a:xfrm>
            <a:off x="5907187" y="4423335"/>
            <a:ext cx="209092" cy="231616"/>
          </a:xfrm>
          <a:prstGeom prst="ellipse">
            <a:avLst/>
          </a:prstGeom>
          <a:solidFill>
            <a:srgbClr val="179DD8"/>
          </a:solidFill>
          <a:ln w="6350" algn="ctr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6" name="Oval 50"/>
          <p:cNvSpPr>
            <a:spLocks noChangeAspect="1" noChangeArrowheads="1"/>
          </p:cNvSpPr>
          <p:nvPr/>
        </p:nvSpPr>
        <p:spPr bwMode="auto">
          <a:xfrm>
            <a:off x="5865749" y="2563305"/>
            <a:ext cx="228264" cy="232435"/>
          </a:xfrm>
          <a:prstGeom prst="ellipse">
            <a:avLst/>
          </a:prstGeom>
          <a:solidFill>
            <a:srgbClr val="179DD8"/>
          </a:solidFill>
          <a:ln w="6350" algn="ctr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7" name="Oval 50"/>
          <p:cNvSpPr>
            <a:spLocks noChangeAspect="1" noChangeArrowheads="1"/>
          </p:cNvSpPr>
          <p:nvPr/>
        </p:nvSpPr>
        <p:spPr bwMode="auto">
          <a:xfrm>
            <a:off x="2464348" y="2596491"/>
            <a:ext cx="228264" cy="199249"/>
          </a:xfrm>
          <a:prstGeom prst="ellipse">
            <a:avLst/>
          </a:prstGeom>
          <a:solidFill>
            <a:srgbClr val="179DD8"/>
          </a:solidFill>
          <a:ln w="6350" algn="ctr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>
            <a:lvl1pPr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Palatino Linotype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148" name="Picture 14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19405" cy="2048260"/>
          </a:xfrm>
          <a:prstGeom prst="rect">
            <a:avLst/>
          </a:prstGeom>
        </p:spPr>
      </p:pic>
      <p:sp>
        <p:nvSpPr>
          <p:cNvPr id="149" name="Content Placeholder 2"/>
          <p:cNvSpPr txBox="1">
            <a:spLocks/>
          </p:cNvSpPr>
          <p:nvPr/>
        </p:nvSpPr>
        <p:spPr bwMode="auto">
          <a:xfrm>
            <a:off x="726699" y="7002085"/>
            <a:ext cx="3647707" cy="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85000"/>
            </a:pPr>
            <a:r>
              <a:rPr lang="en-US" altLang="de-DE" sz="15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CDC Cartel Damage Claims</a:t>
            </a:r>
            <a:r>
              <a:rPr lang="de-DE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r>
              <a:rPr lang="en-US" altLang="de-DE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de-D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2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19405" cy="204826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65415" y="1289958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5415" y="6879772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87849" y="750174"/>
            <a:ext cx="7795933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50" b="1" i="0" u="none" strike="noStrike" kern="1200" cap="none" spc="0" normalizeH="0" baseline="0" noProof="0" dirty="0">
                <a:ln>
                  <a:noFill/>
                </a:ln>
                <a:solidFill>
                  <a:srgbClr val="323F5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Ein Lösungsansatz: Das Abtretungsmodell 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A265A-CCB6-44CA-B7AF-9CD6D86FA933}" type="slidenum">
              <a:rPr kumimoji="0" lang="en-ZA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1" y="1628775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9BD5">
                  <a:lumMod val="50000"/>
                </a:srgbClr>
              </a:buClr>
              <a:buSzPct val="13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1" y="1313475"/>
            <a:ext cx="8741676" cy="558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Anerkennung in verschiedenen Rechtsordnungen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Deutschland: Oberlandesgericht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Düsseldorf (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Zement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2" indent="-282575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Registrierung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als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Rechtsdienstleister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(RDG)</a:t>
            </a:r>
          </a:p>
          <a:p>
            <a:pPr lvl="2" indent="-282575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Absicherung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gegnerischen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Prozesskostenrisiken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zum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Zeitpunkt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Abtretung</a:t>
            </a:r>
            <a:endParaRPr lang="de-DE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Niederlande</a:t>
            </a: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: Berufungsgericht Amsterdam (</a:t>
            </a:r>
            <a:r>
              <a:rPr lang="de-DE" i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Natriumchlorat, Luftfracht</a:t>
            </a: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) 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Finnland: Bezirksgericht Helsinki (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Wasserstoffperoxid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)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Großbritannien: Potentiell problematisch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Anerkennung auf EU-Ebene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Art. 2 Nr. 4 </a:t>
            </a: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RL: „</a:t>
            </a:r>
            <a:r>
              <a:rPr lang="de-DE" i="1" dirty="0"/>
              <a:t>einschließlich der Person, die den Anspruch erworben hat</a:t>
            </a:r>
            <a:r>
              <a:rPr lang="de-DE" dirty="0"/>
              <a:t>“</a:t>
            </a:r>
          </a:p>
          <a:p>
            <a:pPr marL="631825" lvl="1" indent="-292100"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GA Jäaskinen, Fall </a:t>
            </a:r>
            <a:r>
              <a:rPr lang="en-US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C-352/13: </a:t>
            </a:r>
            <a:r>
              <a:rPr lang="en-US" i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I</a:t>
            </a:r>
            <a:r>
              <a:rPr lang="de-DE" i="1" dirty="0"/>
              <a:t>m Fall komplexerer Wettbewerbsverstöße kann es für die Geschädigten nicht vernünftig sein, in eigener Person und einzeln gegen die verschiedenen Urheber eines derartigen Verstoßes vorzugehen.</a:t>
            </a:r>
            <a:endParaRPr lang="de-DE" i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26699" y="7002085"/>
            <a:ext cx="3647707" cy="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/>
              </a:buClr>
              <a:buSzPct val="85000"/>
              <a:buFontTx/>
              <a:buNone/>
              <a:tabLst/>
              <a:defRPr/>
            </a:pPr>
            <a:endParaRPr kumimoji="0" lang="en-US" altLang="de-DE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13">
            <a:extLst>
              <a:ext uri="{FF2B5EF4-FFF2-40B4-BE49-F238E27FC236}">
                <a16:creationId xmlns:a16="http://schemas.microsoft.com/office/drawing/2014/main" id="{AED6FB76-965B-48CC-8FC3-9FA60FF354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7" y="203738"/>
            <a:ext cx="2398427" cy="58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0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19405" cy="204826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65415" y="1289958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5415" y="6879772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87849" y="750174"/>
            <a:ext cx="7795933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50" b="1" i="0" u="none" strike="noStrike" kern="1200" cap="none" spc="0" normalizeH="0" baseline="0" noProof="0" dirty="0">
                <a:ln>
                  <a:noFill/>
                </a:ln>
                <a:solidFill>
                  <a:srgbClr val="323F5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Ein Lösungsansatz: Das Abtretungsmodell 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A265A-CCB6-44CA-B7AF-9CD6D86FA933}" type="slidenum">
              <a:rPr kumimoji="0" lang="en-ZA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1" y="1628775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9BD5">
                  <a:lumMod val="50000"/>
                </a:srgbClr>
              </a:buClr>
              <a:buSzPct val="13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1" y="1313475"/>
            <a:ext cx="8741676" cy="4666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Erfolg nur bei sorgfältiger ex-ante Analyse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Rechtlich</a:t>
            </a:r>
          </a:p>
          <a:p>
            <a:pPr marL="1089025" lvl="2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Bestimmung und Auswahl geeignetster Gerichtsstände</a:t>
            </a:r>
          </a:p>
          <a:p>
            <a:pPr marL="1089025" lvl="2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Abwägung von Vor- und Nachteilen  </a:t>
            </a:r>
          </a:p>
          <a:p>
            <a:pPr marL="1089025" lvl="2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Anwendbares Recht, insbesondere Verjährung</a:t>
            </a:r>
          </a:p>
          <a:p>
            <a:pPr marL="1089025" lvl="2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Auswahl der Beklagten vor dem Hintergrund gesamtschuldnerischer Haftung</a:t>
            </a:r>
          </a:p>
          <a:p>
            <a:pPr marL="1089025" lvl="2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Parallele Litigation und Settlement Strategie 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Ökonomisch</a:t>
            </a:r>
          </a:p>
          <a:p>
            <a:pPr marL="1089025" lvl="2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Marktstruktur – vertikale Bündelung von Ansprüchen?</a:t>
            </a:r>
          </a:p>
          <a:p>
            <a:pPr marL="1089025" lvl="2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Schadensanalyse und Risikoeinschätzung Schadensabwälzung</a:t>
            </a:r>
          </a:p>
          <a:p>
            <a:pPr marL="1089025" lvl="2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Zinsen </a:t>
            </a:r>
            <a:endParaRPr kumimoji="0" lang="de-D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26699" y="7002085"/>
            <a:ext cx="3647707" cy="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/>
              </a:buClr>
              <a:buSzPct val="85000"/>
              <a:buFontTx/>
              <a:buNone/>
              <a:tabLst/>
              <a:defRPr/>
            </a:pPr>
            <a:endParaRPr kumimoji="0" lang="en-US" altLang="de-DE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13">
            <a:extLst>
              <a:ext uri="{FF2B5EF4-FFF2-40B4-BE49-F238E27FC236}">
                <a16:creationId xmlns:a16="http://schemas.microsoft.com/office/drawing/2014/main" id="{AED6FB76-965B-48CC-8FC3-9FA60FF354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7" y="203738"/>
            <a:ext cx="2398427" cy="58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9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19405" cy="204826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65415" y="1289958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5415" y="6879772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87849" y="750174"/>
            <a:ext cx="7795933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50" b="1" i="0" u="none" strike="noStrike" kern="1200" cap="none" spc="0" normalizeH="0" baseline="0" noProof="0" dirty="0">
                <a:ln>
                  <a:noFill/>
                </a:ln>
                <a:solidFill>
                  <a:srgbClr val="323F5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Ein Lösungsansatz: Das Abtretungsmodell 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A265A-CCB6-44CA-B7AF-9CD6D86FA933}" type="slidenum">
              <a:rPr kumimoji="0" lang="en-ZA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1" y="1628775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9BD5">
                  <a:lumMod val="50000"/>
                </a:srgbClr>
              </a:buClr>
              <a:buSzPct val="13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1" y="1313475"/>
            <a:ext cx="8741676" cy="591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de-DE" sz="20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Notwendige Elemente für e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rfolgreiche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Durchsetzung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Handling- und Management-Kapazitäten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IT-Lösungen</a:t>
            </a: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, insbesondere zentrales Daten- und Dokumentenmanagement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Schadensanalyse auf breiter Datenbasis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Realistische Risikoeinschätzung / Erfahrung</a:t>
            </a: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Gleichlaufende Interessen mit Geschädigten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631825" marR="0" lvl="1" indent="-2921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Finanzielle Ressourcen, Versicherungslösungen für Kostenrisiken</a:t>
            </a:r>
          </a:p>
          <a:p>
            <a:pPr marL="174625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Zusammenfassung</a:t>
            </a:r>
          </a:p>
          <a:p>
            <a:pPr marL="631825" lvl="1" indent="-292100"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Die Bündelung von Ansprüchen mittels Abtretung ist eine effektive Lösung für Unternehmen, die ihre Ansprüche nicht selbst und auf eigene Kosten und Risiken durchsetzen können / wollen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Signifikante Synergien für Kläger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Settlement-Anreize für 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Beklagte (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Leniency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PLUS) 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Breiter Datenpool erleichtert gerichtsfesten Nachweis des Schadens</a:t>
            </a:r>
          </a:p>
          <a:p>
            <a:pPr marL="631825" lvl="1" indent="-292100">
              <a:lnSpc>
                <a:spcPct val="150000"/>
              </a:lnSpc>
              <a:buClr>
                <a:srgbClr val="179DD8"/>
              </a:buClr>
              <a:buSzPct val="100000"/>
              <a:buFont typeface="Wingdings" panose="05000000000000000000" pitchFamily="2" charset="2"/>
              <a:buChar char="§"/>
            </a:pPr>
            <a:endParaRPr kumimoji="0" lang="de-D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26699" y="7002085"/>
            <a:ext cx="3647707" cy="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/>
              </a:buClr>
              <a:buSzPct val="85000"/>
              <a:buFontTx/>
              <a:buNone/>
              <a:tabLst/>
              <a:defRPr/>
            </a:pPr>
            <a:endParaRPr kumimoji="0" lang="en-US" altLang="de-DE" sz="1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13">
            <a:extLst>
              <a:ext uri="{FF2B5EF4-FFF2-40B4-BE49-F238E27FC236}">
                <a16:creationId xmlns:a16="http://schemas.microsoft.com/office/drawing/2014/main" id="{AED6FB76-965B-48CC-8FC3-9FA60FF354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7" y="203738"/>
            <a:ext cx="2398427" cy="58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8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8029"/>
            <a:ext cx="10439400" cy="31413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9776" y="6346478"/>
            <a:ext cx="4405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>
                <a:solidFill>
                  <a:srgbClr val="323F54"/>
                </a:solidFill>
              </a:rPr>
              <a:t>CDC Consulting SCRL</a:t>
            </a:r>
          </a:p>
          <a:p>
            <a:r>
              <a:rPr lang="en-ZA" sz="1600" dirty="0">
                <a:solidFill>
                  <a:srgbClr val="323F54"/>
                </a:solidFill>
                <a:latin typeface="+mj-lt"/>
              </a:rPr>
              <a:t>Avenue Louise 475 | B-1050 Brussels | Belgium</a:t>
            </a:r>
          </a:p>
          <a:p>
            <a:r>
              <a:rPr lang="en-ZA" sz="1600" dirty="0">
                <a:solidFill>
                  <a:srgbClr val="323F54"/>
                </a:solidFill>
                <a:latin typeface="+mj-lt"/>
              </a:rPr>
              <a:t>Phone: +32 (0)22134920 | Fax: +32 (0)22134921</a:t>
            </a:r>
          </a:p>
        </p:txBody>
      </p:sp>
      <p:cxnSp>
        <p:nvCxnSpPr>
          <p:cNvPr id="9" name="Straight Connector 6"/>
          <p:cNvCxnSpPr/>
          <p:nvPr/>
        </p:nvCxnSpPr>
        <p:spPr>
          <a:xfrm>
            <a:off x="865414" y="1289957"/>
            <a:ext cx="8741676" cy="2351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369" y="533940"/>
            <a:ext cx="2398427" cy="587596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19406" cy="204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291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PwHoiAmUOjYvr3E9Yy.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PwHoiAmUOjYvr3E9Yy.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PwHoiAmUOjYvr3E9Yy.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PwHoiAmUOjYvr3E9Yy.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f2E0FJOkG.h5cD7LtgIQ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285750" indent="-285750" algn="l">
          <a:buFont typeface="Arial" pitchFamily="34" charset="0"/>
          <a:buChar char="•"/>
          <a:defRPr sz="1600" noProof="1" dirty="0" smtClean="0">
            <a:latin typeface="Calibr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519</Words>
  <Application>Microsoft Office PowerPoint</Application>
  <PresentationFormat>Benutzerdefiniert</PresentationFormat>
  <Paragraphs>105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2014-10-29T16:51:19Z</dcterms:created>
  <dcterms:modified xsi:type="dcterms:W3CDTF">2019-02-11T08:27:10Z</dcterms:modified>
</cp:coreProperties>
</file>